
<file path=[Content_Types].xml><?xml version="1.0" encoding="utf-8"?>
<Types xmlns="http://schemas.openxmlformats.org/package/2006/content-types">
  <Default Extension="emf" ContentType="image/x-emf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3"/>
  </p:notesMasterIdLst>
  <p:sldIdLst>
    <p:sldId id="256" r:id="rId2"/>
  </p:sldIdLst>
  <p:sldSz cx="32004000" cy="393192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1E5F0"/>
    <a:srgbClr val="4B7E9B"/>
    <a:srgbClr val="479A96"/>
    <a:srgbClr val="66A9CF"/>
    <a:srgbClr val="4A148C"/>
    <a:srgbClr val="263238"/>
    <a:srgbClr val="006A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370" autoAdjust="0"/>
    <p:restoredTop sz="95787"/>
  </p:normalViewPr>
  <p:slideViewPr>
    <p:cSldViewPr snapToGrid="0">
      <p:cViewPr>
        <p:scale>
          <a:sx n="25" d="100"/>
          <a:sy n="25" d="100"/>
        </p:scale>
        <p:origin x="2880" y="-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tiff>
</file>

<file path=ppt/media/image14.png>
</file>

<file path=ppt/media/image15.tiff>
</file>

<file path=ppt/media/image16.tiff>
</file>

<file path=ppt/media/image17.tiff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CB8A5EC-DD9F-F64A-9BA0-AF41E29695A9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2173288" y="1143000"/>
            <a:ext cx="2511425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FE0D49-A130-9E4E-AD06-3B56C0FB5B6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9094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6FE0D49-A130-9E4E-AD06-3B56C0FB5B61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8130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6750A1C-2BED-BE4E-A716-B35D93CACA5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000500" y="6434881"/>
            <a:ext cx="24003000" cy="13688907"/>
          </a:xfrm>
        </p:spPr>
        <p:txBody>
          <a:bodyPr anchor="b"/>
          <a:lstStyle>
            <a:lvl1pPr algn="ctr">
              <a:defRPr sz="157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8EF3B88-1D08-7C44-A8D9-63D64A36A62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000500" y="20651685"/>
            <a:ext cx="24003000" cy="9493035"/>
          </a:xfrm>
        </p:spPr>
        <p:txBody>
          <a:bodyPr/>
          <a:lstStyle>
            <a:lvl1pPr marL="0" indent="0" algn="ctr">
              <a:buNone/>
              <a:defRPr sz="6300"/>
            </a:lvl1pPr>
            <a:lvl2pPr marL="1200150" indent="0" algn="ctr">
              <a:buNone/>
              <a:defRPr sz="5250"/>
            </a:lvl2pPr>
            <a:lvl3pPr marL="2400300" indent="0" algn="ctr">
              <a:buNone/>
              <a:defRPr sz="4725"/>
            </a:lvl3pPr>
            <a:lvl4pPr marL="3600450" indent="0" algn="ctr">
              <a:buNone/>
              <a:defRPr sz="4200"/>
            </a:lvl4pPr>
            <a:lvl5pPr marL="4800600" indent="0" algn="ctr">
              <a:buNone/>
              <a:defRPr sz="4200"/>
            </a:lvl5pPr>
            <a:lvl6pPr marL="6000750" indent="0" algn="ctr">
              <a:buNone/>
              <a:defRPr sz="4200"/>
            </a:lvl6pPr>
            <a:lvl7pPr marL="7200900" indent="0" algn="ctr">
              <a:buNone/>
              <a:defRPr sz="4200"/>
            </a:lvl7pPr>
            <a:lvl8pPr marL="8401050" indent="0" algn="ctr">
              <a:buNone/>
              <a:defRPr sz="4200"/>
            </a:lvl8pPr>
            <a:lvl9pPr marL="9601200" indent="0" algn="ctr">
              <a:buNone/>
              <a:defRPr sz="42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E5B9797-88D1-0D4E-93A0-A966BEEF0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AA3AA22-4B72-7C4A-86EE-0AF7B7572F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2D56F95-40AB-3642-BE5D-F73FB00BA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813618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9EFBD5A-3529-A94C-AFDE-8519AE8167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E3A297B-753F-7F4F-8473-2CFB631581B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C731E62-2498-8D47-86EC-6ADDAF8A1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2F8AC0-7B23-664F-AE35-0B43A60076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F99AC9-3E3B-F847-A8DF-16042E389A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06125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09E9E86E-3F1D-8745-B76C-5A4FDDC96D3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2902862" y="2093383"/>
            <a:ext cx="6900863" cy="3332120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75A2017-F173-5F4C-B8DF-37F7B765CCD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200275" y="2093383"/>
            <a:ext cx="20302538" cy="3332120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CD8C44-1A67-6641-8DE4-345E1A0C98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9E0EF01-5CBB-014C-96C1-47C1B96020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4D1C90-AA17-3E4D-9B3F-37116850F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95050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8BBCB7-E32D-8B4F-B3BB-B33AD1ACF8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7BE7B6-EF18-0C45-920B-EEBEB664F1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6F84F33-D219-1549-976A-F2A058B7C4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1122DA6-7C8D-494A-AF37-7E199305E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F976C3-6BAF-8646-B002-089F600A9A1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11972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6F9925-B01F-164B-894B-9C751965B1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183606" y="9802501"/>
            <a:ext cx="27603450" cy="16355692"/>
          </a:xfrm>
        </p:spPr>
        <p:txBody>
          <a:bodyPr anchor="b"/>
          <a:lstStyle>
            <a:lvl1pPr>
              <a:defRPr sz="1575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C14B54-837F-5744-B953-204E4718E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183606" y="26312924"/>
            <a:ext cx="27603450" cy="8601072"/>
          </a:xfrm>
        </p:spPr>
        <p:txBody>
          <a:bodyPr/>
          <a:lstStyle>
            <a:lvl1pPr marL="0" indent="0">
              <a:buNone/>
              <a:defRPr sz="6300">
                <a:solidFill>
                  <a:schemeClr val="tx1">
                    <a:tint val="75000"/>
                  </a:schemeClr>
                </a:solidFill>
              </a:defRPr>
            </a:lvl1pPr>
            <a:lvl2pPr marL="1200150" indent="0">
              <a:buNone/>
              <a:defRPr sz="5250">
                <a:solidFill>
                  <a:schemeClr val="tx1">
                    <a:tint val="75000"/>
                  </a:schemeClr>
                </a:solidFill>
              </a:defRPr>
            </a:lvl2pPr>
            <a:lvl3pPr marL="2400300" indent="0">
              <a:buNone/>
              <a:defRPr sz="4725">
                <a:solidFill>
                  <a:schemeClr val="tx1">
                    <a:tint val="75000"/>
                  </a:schemeClr>
                </a:solidFill>
              </a:defRPr>
            </a:lvl3pPr>
            <a:lvl4pPr marL="360045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4pPr>
            <a:lvl5pPr marL="480060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5pPr>
            <a:lvl6pPr marL="600075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6pPr>
            <a:lvl7pPr marL="720090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7pPr>
            <a:lvl8pPr marL="840105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8pPr>
            <a:lvl9pPr marL="9601200" indent="0">
              <a:buNone/>
              <a:defRPr sz="4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0460DB7-42F4-D74A-82B8-A767853FCB6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9B805F6-D62A-8A45-92D6-800C856E48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B80DD0E-E6D4-654B-A581-826FE6303C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5171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ED969EC-E3FC-A44A-B473-0C33CE1BDD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19B2B-5176-2940-8927-A8F0666B57D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00275" y="10466917"/>
            <a:ext cx="13601700" cy="249476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2F94FA-5BEB-9E45-B5A3-2D8DC2DA84D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6202025" y="10466917"/>
            <a:ext cx="13601700" cy="249476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66873EF-DC51-5041-BF80-636C83A038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5294C25-96AB-C642-A67E-4A67FC5235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8CF3BD3-9A78-8848-9020-DEA9E9D93B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50672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DB503-E147-1E4C-805F-30ACBDB4F8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443" y="2093386"/>
            <a:ext cx="27603450" cy="759989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D19B8E-6306-944D-B42F-6E4461646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4445" y="9638668"/>
            <a:ext cx="13539191" cy="4723762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150" indent="0">
              <a:buNone/>
              <a:defRPr sz="5250" b="1"/>
            </a:lvl2pPr>
            <a:lvl3pPr marL="2400300" indent="0">
              <a:buNone/>
              <a:defRPr sz="4725" b="1"/>
            </a:lvl3pPr>
            <a:lvl4pPr marL="3600450" indent="0">
              <a:buNone/>
              <a:defRPr sz="4200" b="1"/>
            </a:lvl4pPr>
            <a:lvl5pPr marL="4800600" indent="0">
              <a:buNone/>
              <a:defRPr sz="4200" b="1"/>
            </a:lvl5pPr>
            <a:lvl6pPr marL="6000750" indent="0">
              <a:buNone/>
              <a:defRPr sz="4200" b="1"/>
            </a:lvl6pPr>
            <a:lvl7pPr marL="7200900" indent="0">
              <a:buNone/>
              <a:defRPr sz="4200" b="1"/>
            </a:lvl7pPr>
            <a:lvl8pPr marL="8401050" indent="0">
              <a:buNone/>
              <a:defRPr sz="4200" b="1"/>
            </a:lvl8pPr>
            <a:lvl9pPr marL="9601200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6E5360F-F93A-6B40-8081-E4DE1BA71FF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204445" y="14362430"/>
            <a:ext cx="13539191" cy="211249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901F7E4-4102-DF46-82ED-AEAE4A9EC66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6202025" y="9638668"/>
            <a:ext cx="13605869" cy="4723762"/>
          </a:xfrm>
        </p:spPr>
        <p:txBody>
          <a:bodyPr anchor="b"/>
          <a:lstStyle>
            <a:lvl1pPr marL="0" indent="0">
              <a:buNone/>
              <a:defRPr sz="6300" b="1"/>
            </a:lvl1pPr>
            <a:lvl2pPr marL="1200150" indent="0">
              <a:buNone/>
              <a:defRPr sz="5250" b="1"/>
            </a:lvl2pPr>
            <a:lvl3pPr marL="2400300" indent="0">
              <a:buNone/>
              <a:defRPr sz="4725" b="1"/>
            </a:lvl3pPr>
            <a:lvl4pPr marL="3600450" indent="0">
              <a:buNone/>
              <a:defRPr sz="4200" b="1"/>
            </a:lvl4pPr>
            <a:lvl5pPr marL="4800600" indent="0">
              <a:buNone/>
              <a:defRPr sz="4200" b="1"/>
            </a:lvl5pPr>
            <a:lvl6pPr marL="6000750" indent="0">
              <a:buNone/>
              <a:defRPr sz="4200" b="1"/>
            </a:lvl6pPr>
            <a:lvl7pPr marL="7200900" indent="0">
              <a:buNone/>
              <a:defRPr sz="4200" b="1"/>
            </a:lvl7pPr>
            <a:lvl8pPr marL="8401050" indent="0">
              <a:buNone/>
              <a:defRPr sz="4200" b="1"/>
            </a:lvl8pPr>
            <a:lvl9pPr marL="9601200" indent="0">
              <a:buNone/>
              <a:defRPr sz="42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56B7933-C84A-C643-98D8-E64D4BAE83F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6202025" y="14362430"/>
            <a:ext cx="13605869" cy="2112497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C0E7E203-A06F-BF4A-9047-E2E52C2D31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66A7421-0F4C-C548-8681-FA8AB30655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E6959C5-5889-AB45-83B4-73142B486A5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041017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9FE8E1-FB0F-904F-945B-3DC0601F1D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F0CED79-7ECB-204B-AE0C-29EF65749A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93FC497-FD9E-AF4F-9B04-4A270B8F63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F4E532-0F19-5E41-A940-FFEDB6E6DD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94810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B57EAFA-978E-AE42-BE81-DFD416D13B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C9276B8D-61B5-F149-AABC-C0428ABC92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CF4E88-88FF-0D41-A6D7-C63B167ABF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308847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67787-EFFF-A44B-B7F1-D6090297AB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445" y="2621280"/>
            <a:ext cx="10322122" cy="9174480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8820B0-E73A-FA4E-8D0E-0969FFBA69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605869" y="5661239"/>
            <a:ext cx="16202025" cy="27942117"/>
          </a:xfrm>
        </p:spPr>
        <p:txBody>
          <a:bodyPr/>
          <a:lstStyle>
            <a:lvl1pPr>
              <a:defRPr sz="8400"/>
            </a:lvl1pPr>
            <a:lvl2pPr>
              <a:defRPr sz="7350"/>
            </a:lvl2pPr>
            <a:lvl3pPr>
              <a:defRPr sz="6300"/>
            </a:lvl3pPr>
            <a:lvl4pPr>
              <a:defRPr sz="5250"/>
            </a:lvl4pPr>
            <a:lvl5pPr>
              <a:defRPr sz="5250"/>
            </a:lvl5pPr>
            <a:lvl6pPr>
              <a:defRPr sz="5250"/>
            </a:lvl6pPr>
            <a:lvl7pPr>
              <a:defRPr sz="5250"/>
            </a:lvl7pPr>
            <a:lvl8pPr>
              <a:defRPr sz="5250"/>
            </a:lvl8pPr>
            <a:lvl9pPr>
              <a:defRPr sz="525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21A4228-914E-3F47-AC45-D3DE952635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445" y="11795760"/>
            <a:ext cx="10322122" cy="21853105"/>
          </a:xfrm>
        </p:spPr>
        <p:txBody>
          <a:bodyPr/>
          <a:lstStyle>
            <a:lvl1pPr marL="0" indent="0">
              <a:buNone/>
              <a:defRPr sz="4200"/>
            </a:lvl1pPr>
            <a:lvl2pPr marL="1200150" indent="0">
              <a:buNone/>
              <a:defRPr sz="3675"/>
            </a:lvl2pPr>
            <a:lvl3pPr marL="2400300" indent="0">
              <a:buNone/>
              <a:defRPr sz="3150"/>
            </a:lvl3pPr>
            <a:lvl4pPr marL="3600450" indent="0">
              <a:buNone/>
              <a:defRPr sz="2625"/>
            </a:lvl4pPr>
            <a:lvl5pPr marL="4800600" indent="0">
              <a:buNone/>
              <a:defRPr sz="2625"/>
            </a:lvl5pPr>
            <a:lvl6pPr marL="6000750" indent="0">
              <a:buNone/>
              <a:defRPr sz="2625"/>
            </a:lvl6pPr>
            <a:lvl7pPr marL="7200900" indent="0">
              <a:buNone/>
              <a:defRPr sz="2625"/>
            </a:lvl7pPr>
            <a:lvl8pPr marL="8401050" indent="0">
              <a:buNone/>
              <a:defRPr sz="2625"/>
            </a:lvl8pPr>
            <a:lvl9pPr marL="9601200" indent="0">
              <a:buNone/>
              <a:defRPr sz="26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7553D0E-A619-5342-B037-010920E3D6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20391A-55FB-1449-9A62-2BBDA070B9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82FE38E-D9FD-1340-B2D6-6AF4CC5614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27665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F54294-7050-CD4C-8E14-3936A582A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4445" y="2621280"/>
            <a:ext cx="10322122" cy="9174480"/>
          </a:xfrm>
        </p:spPr>
        <p:txBody>
          <a:bodyPr anchor="b"/>
          <a:lstStyle>
            <a:lvl1pPr>
              <a:defRPr sz="8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71C52AAC-4A92-994A-A6B3-29A954DE5E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3605869" y="5661239"/>
            <a:ext cx="16202025" cy="27942117"/>
          </a:xfrm>
        </p:spPr>
        <p:txBody>
          <a:bodyPr/>
          <a:lstStyle>
            <a:lvl1pPr marL="0" indent="0">
              <a:buNone/>
              <a:defRPr sz="8400"/>
            </a:lvl1pPr>
            <a:lvl2pPr marL="1200150" indent="0">
              <a:buNone/>
              <a:defRPr sz="7350"/>
            </a:lvl2pPr>
            <a:lvl3pPr marL="2400300" indent="0">
              <a:buNone/>
              <a:defRPr sz="6300"/>
            </a:lvl3pPr>
            <a:lvl4pPr marL="3600450" indent="0">
              <a:buNone/>
              <a:defRPr sz="5250"/>
            </a:lvl4pPr>
            <a:lvl5pPr marL="4800600" indent="0">
              <a:buNone/>
              <a:defRPr sz="5250"/>
            </a:lvl5pPr>
            <a:lvl6pPr marL="6000750" indent="0">
              <a:buNone/>
              <a:defRPr sz="5250"/>
            </a:lvl6pPr>
            <a:lvl7pPr marL="7200900" indent="0">
              <a:buNone/>
              <a:defRPr sz="5250"/>
            </a:lvl7pPr>
            <a:lvl8pPr marL="8401050" indent="0">
              <a:buNone/>
              <a:defRPr sz="5250"/>
            </a:lvl8pPr>
            <a:lvl9pPr marL="9601200" indent="0">
              <a:buNone/>
              <a:defRPr sz="525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7C2DD80-F791-2C40-8669-6E911E8DAF3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204445" y="11795760"/>
            <a:ext cx="10322122" cy="21853105"/>
          </a:xfrm>
        </p:spPr>
        <p:txBody>
          <a:bodyPr/>
          <a:lstStyle>
            <a:lvl1pPr marL="0" indent="0">
              <a:buNone/>
              <a:defRPr sz="4200"/>
            </a:lvl1pPr>
            <a:lvl2pPr marL="1200150" indent="0">
              <a:buNone/>
              <a:defRPr sz="3675"/>
            </a:lvl2pPr>
            <a:lvl3pPr marL="2400300" indent="0">
              <a:buNone/>
              <a:defRPr sz="3150"/>
            </a:lvl3pPr>
            <a:lvl4pPr marL="3600450" indent="0">
              <a:buNone/>
              <a:defRPr sz="2625"/>
            </a:lvl4pPr>
            <a:lvl5pPr marL="4800600" indent="0">
              <a:buNone/>
              <a:defRPr sz="2625"/>
            </a:lvl5pPr>
            <a:lvl6pPr marL="6000750" indent="0">
              <a:buNone/>
              <a:defRPr sz="2625"/>
            </a:lvl6pPr>
            <a:lvl7pPr marL="7200900" indent="0">
              <a:buNone/>
              <a:defRPr sz="2625"/>
            </a:lvl7pPr>
            <a:lvl8pPr marL="8401050" indent="0">
              <a:buNone/>
              <a:defRPr sz="2625"/>
            </a:lvl8pPr>
            <a:lvl9pPr marL="9601200" indent="0">
              <a:buNone/>
              <a:defRPr sz="2625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3144612-890D-A94F-BC64-C7FD23D2D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D31E14B-FD1F-2446-8B35-5708F4CC2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128B769-4C5D-4245-A62D-0FBF97C47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6005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7FB3F87-8ED5-1448-8D95-1B73B10841F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00275" y="2093386"/>
            <a:ext cx="27603450" cy="75998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CFF3AF-EEA6-8E49-BA07-38F14B05ED6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200275" y="10466917"/>
            <a:ext cx="27603450" cy="2494767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60A1EF-A410-A043-8128-75F1EDB0F08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200275" y="36443076"/>
            <a:ext cx="7200900" cy="2093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510B498-9D4D-4FAD-891F-E57FF8B5A028}" type="datetimeFigureOut">
              <a:rPr lang="en-US" smtClean="0"/>
              <a:t>10/21/19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B8D5FBC-4E89-BE4B-8D60-980BAA0420B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0601325" y="36443076"/>
            <a:ext cx="10801350" cy="2093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6E0056-6248-A649-980F-5DFF25E9261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2602825" y="36443076"/>
            <a:ext cx="7200900" cy="209338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1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7B513E7-4515-4082-A960-D4704025B30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720361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2400300" rtl="0" eaLnBrk="1" latinLnBrk="0" hangingPunct="1">
        <a:lnSpc>
          <a:spcPct val="90000"/>
        </a:lnSpc>
        <a:spcBef>
          <a:spcPct val="0"/>
        </a:spcBef>
        <a:buNone/>
        <a:defRPr sz="1155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00075" indent="-600075" algn="l" defTabSz="2400300" rtl="0" eaLnBrk="1" latinLnBrk="0" hangingPunct="1">
        <a:lnSpc>
          <a:spcPct val="90000"/>
        </a:lnSpc>
        <a:spcBef>
          <a:spcPts val="2625"/>
        </a:spcBef>
        <a:buFont typeface="Arial" panose="020B0604020202020204" pitchFamily="34" charset="0"/>
        <a:buChar char="•"/>
        <a:defRPr sz="7350" kern="1200">
          <a:solidFill>
            <a:schemeClr val="tx1"/>
          </a:solidFill>
          <a:latin typeface="+mn-lt"/>
          <a:ea typeface="+mn-ea"/>
          <a:cs typeface="+mn-cs"/>
        </a:defRPr>
      </a:lvl1pPr>
      <a:lvl2pPr marL="180022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6300" kern="1200">
          <a:solidFill>
            <a:schemeClr val="tx1"/>
          </a:solidFill>
          <a:latin typeface="+mn-lt"/>
          <a:ea typeface="+mn-ea"/>
          <a:cs typeface="+mn-cs"/>
        </a:defRPr>
      </a:lvl2pPr>
      <a:lvl3pPr marL="300037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5250" kern="1200">
          <a:solidFill>
            <a:schemeClr val="tx1"/>
          </a:solidFill>
          <a:latin typeface="+mn-lt"/>
          <a:ea typeface="+mn-ea"/>
          <a:cs typeface="+mn-cs"/>
        </a:defRPr>
      </a:lvl3pPr>
      <a:lvl4pPr marL="420052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540067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60082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80097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900112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10201275" indent="-600075" algn="l" defTabSz="2400300" rtl="0" eaLnBrk="1" latinLnBrk="0" hangingPunct="1">
        <a:lnSpc>
          <a:spcPct val="90000"/>
        </a:lnSpc>
        <a:spcBef>
          <a:spcPts val="1313"/>
        </a:spcBef>
        <a:buFont typeface="Arial" panose="020B0604020202020204" pitchFamily="34" charset="0"/>
        <a:buChar char="•"/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1pPr>
      <a:lvl2pPr marL="120015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2pPr>
      <a:lvl3pPr marL="240030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3pPr>
      <a:lvl4pPr marL="360045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4pPr>
      <a:lvl5pPr marL="480060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5pPr>
      <a:lvl6pPr marL="600075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6pPr>
      <a:lvl7pPr marL="720090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7pPr>
      <a:lvl8pPr marL="840105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8pPr>
      <a:lvl9pPr marL="9601200" algn="l" defTabSz="2400300" rtl="0" eaLnBrk="1" latinLnBrk="0" hangingPunct="1">
        <a:defRPr sz="4725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image" Target="../media/image11.png"/><Relationship Id="rId18" Type="http://schemas.openxmlformats.org/officeDocument/2006/relationships/image" Target="../media/image16.tiff"/><Relationship Id="rId3" Type="http://schemas.openxmlformats.org/officeDocument/2006/relationships/image" Target="../media/image1.png"/><Relationship Id="rId7" Type="http://schemas.openxmlformats.org/officeDocument/2006/relationships/image" Target="../media/image5.emf"/><Relationship Id="rId12" Type="http://schemas.openxmlformats.org/officeDocument/2006/relationships/image" Target="../media/image10.png"/><Relationship Id="rId17" Type="http://schemas.openxmlformats.org/officeDocument/2006/relationships/image" Target="../media/image15.tiff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emf"/><Relationship Id="rId11" Type="http://schemas.openxmlformats.org/officeDocument/2006/relationships/image" Target="../media/image9.png"/><Relationship Id="rId5" Type="http://schemas.openxmlformats.org/officeDocument/2006/relationships/image" Target="../media/image3.emf"/><Relationship Id="rId15" Type="http://schemas.openxmlformats.org/officeDocument/2006/relationships/image" Target="../media/image13.tiff"/><Relationship Id="rId10" Type="http://schemas.openxmlformats.org/officeDocument/2006/relationships/image" Target="../media/image8.png"/><Relationship Id="rId19" Type="http://schemas.openxmlformats.org/officeDocument/2006/relationships/image" Target="../media/image17.tiff"/><Relationship Id="rId4" Type="http://schemas.openxmlformats.org/officeDocument/2006/relationships/image" Target="../media/image2.emf"/><Relationship Id="rId9" Type="http://schemas.openxmlformats.org/officeDocument/2006/relationships/image" Target="../media/image7.emf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0D074D9C-0647-4697-8C43-9C38EB7E0278}"/>
              </a:ext>
            </a:extLst>
          </p:cNvPr>
          <p:cNvSpPr/>
          <p:nvPr/>
        </p:nvSpPr>
        <p:spPr>
          <a:xfrm>
            <a:off x="0" y="35677071"/>
            <a:ext cx="32004000" cy="3642127"/>
          </a:xfrm>
          <a:prstGeom prst="rect">
            <a:avLst/>
          </a:prstGeom>
          <a:solidFill>
            <a:srgbClr val="4B7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E1E7EF1-9C6B-4FC5-9AB8-52260F86FE16}"/>
              </a:ext>
            </a:extLst>
          </p:cNvPr>
          <p:cNvSpPr txBox="1"/>
          <p:nvPr/>
        </p:nvSpPr>
        <p:spPr>
          <a:xfrm>
            <a:off x="3905251" y="6960507"/>
            <a:ext cx="914884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5400" b="1" i="1" dirty="0">
                <a:latin typeface="Lato" panose="020F0502020204030203" pitchFamily="34" charset="0"/>
                <a:cs typeface="Lato" panose="020F0502020204030203" pitchFamily="34" charset="0"/>
              </a:rPr>
              <a:t>Title:</a:t>
            </a:r>
            <a:b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5400" i="1" dirty="0">
                <a:latin typeface="Lato" panose="020F0502020204030203" pitchFamily="34" charset="0"/>
                <a:cs typeface="Lato" panose="020F0502020204030203" pitchFamily="34" charset="0"/>
              </a:rPr>
              <a:t>Subtitle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33EE459-B491-419A-8641-59F82ADBA5B3}"/>
              </a:ext>
            </a:extLst>
          </p:cNvPr>
          <p:cNvSpPr txBox="1"/>
          <p:nvPr/>
        </p:nvSpPr>
        <p:spPr>
          <a:xfrm>
            <a:off x="4558872" y="9296017"/>
            <a:ext cx="7517322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b="1" dirty="0">
                <a:highlight>
                  <a:srgbClr val="FFD54F"/>
                </a:highlight>
                <a:latin typeface="Lato" panose="020F0502020204030203" pitchFamily="34" charset="0"/>
                <a:cs typeface="Lato" panose="020F0502020204030203" pitchFamily="34" charset="0"/>
              </a:rPr>
              <a:t>Leeroy </a:t>
            </a: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Jenkins, author2, </a:t>
            </a:r>
            <a:b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</a:br>
            <a:r>
              <a:rPr lang="en-US" sz="4400" dirty="0">
                <a:latin typeface="Lato" panose="020F0502020204030203" pitchFamily="34" charset="0"/>
                <a:cs typeface="Lato" panose="020F0502020204030203" pitchFamily="34" charset="0"/>
              </a:rPr>
              <a:t>author3, author4</a:t>
            </a:r>
            <a:endParaRPr lang="en-US" sz="4400" b="1" dirty="0">
              <a:latin typeface="Lato" panose="020F0502020204030203" pitchFamily="34" charset="0"/>
              <a:cs typeface="Lato" panose="020F0502020204030203" pitchFamily="34" charset="0"/>
            </a:endParaRPr>
          </a:p>
        </p:txBody>
      </p:sp>
      <p:sp>
        <p:nvSpPr>
          <p:cNvPr id="8" name="Graphic 18">
            <a:extLst>
              <a:ext uri="{FF2B5EF4-FFF2-40B4-BE49-F238E27FC236}">
                <a16:creationId xmlns:a16="http://schemas.microsoft.com/office/drawing/2014/main" id="{AEDBCDB9-CB31-46F9-BCA9-A3365D112F83}"/>
              </a:ext>
            </a:extLst>
          </p:cNvPr>
          <p:cNvSpPr/>
          <p:nvPr/>
        </p:nvSpPr>
        <p:spPr>
          <a:xfrm>
            <a:off x="4067138" y="94971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030386EC-D1AC-48D0-B2EC-0AD1DA88A8AB}"/>
              </a:ext>
            </a:extLst>
          </p:cNvPr>
          <p:cNvSpPr/>
          <p:nvPr/>
        </p:nvSpPr>
        <p:spPr>
          <a:xfrm>
            <a:off x="0" y="0"/>
            <a:ext cx="32004000" cy="11281247"/>
          </a:xfrm>
          <a:prstGeom prst="rect">
            <a:avLst/>
          </a:prstGeom>
          <a:solidFill>
            <a:srgbClr val="4B7E9B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699EE2F9-E368-471F-966F-6846CB3D7866}"/>
              </a:ext>
            </a:extLst>
          </p:cNvPr>
          <p:cNvSpPr/>
          <p:nvPr/>
        </p:nvSpPr>
        <p:spPr>
          <a:xfrm>
            <a:off x="1084711" y="356855"/>
            <a:ext cx="24677244" cy="9941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30000"/>
              </a:lnSpc>
            </a:pPr>
            <a:r>
              <a:rPr lang="en-US" sz="12500" dirty="0">
                <a:solidFill>
                  <a:schemeClr val="bg1"/>
                </a:solidFill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Oysters exposed to winter acidification produced larger larvae in spring, with higher survival 1 year later</a:t>
            </a:r>
            <a:endParaRPr lang="en-US" sz="12500" dirty="0">
              <a:latin typeface="Avenir Medium" panose="02000503020000020003" pitchFamily="2" charset="0"/>
              <a:ea typeface="Verdana" panose="020B0604030504040204" pitchFamily="34" charset="0"/>
              <a:cs typeface="Times New Roman" panose="02020603050405020304" pitchFamily="18" charset="0"/>
            </a:endParaRPr>
          </a:p>
        </p:txBody>
      </p: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CF352244-5B1B-48A4-BB73-9F770DBFB737}"/>
              </a:ext>
            </a:extLst>
          </p:cNvPr>
          <p:cNvCxnSpPr>
            <a:cxnSpLocks/>
          </p:cNvCxnSpPr>
          <p:nvPr/>
        </p:nvCxnSpPr>
        <p:spPr>
          <a:xfrm>
            <a:off x="19787258" y="11119755"/>
            <a:ext cx="0" cy="7570500"/>
          </a:xfrm>
          <a:prstGeom prst="line">
            <a:avLst/>
          </a:prstGeom>
          <a:ln w="76200">
            <a:solidFill>
              <a:srgbClr val="4B7E9B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Box 15">
            <a:extLst>
              <a:ext uri="{FF2B5EF4-FFF2-40B4-BE49-F238E27FC236}">
                <a16:creationId xmlns:a16="http://schemas.microsoft.com/office/drawing/2014/main" id="{FEF09AAC-A47D-43E5-A106-FABBAC32BA3E}"/>
              </a:ext>
            </a:extLst>
          </p:cNvPr>
          <p:cNvSpPr txBox="1"/>
          <p:nvPr/>
        </p:nvSpPr>
        <p:spPr>
          <a:xfrm>
            <a:off x="582623" y="11942095"/>
            <a:ext cx="18800003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sz="7200" dirty="0"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Carryover effects of temperature and pCO</a:t>
            </a:r>
            <a:r>
              <a:rPr lang="en-US" sz="7200" baseline="-25000" dirty="0"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2</a:t>
            </a:r>
            <a:r>
              <a:rPr lang="en-US" sz="7200" dirty="0"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 across multiple Olympia oyster populations</a:t>
            </a:r>
          </a:p>
        </p:txBody>
      </p:sp>
      <p:grpSp>
        <p:nvGrpSpPr>
          <p:cNvPr id="573" name="Group 572">
            <a:extLst>
              <a:ext uri="{FF2B5EF4-FFF2-40B4-BE49-F238E27FC236}">
                <a16:creationId xmlns:a16="http://schemas.microsoft.com/office/drawing/2014/main" id="{F7A522B9-986B-B841-B464-CB9322059559}"/>
              </a:ext>
            </a:extLst>
          </p:cNvPr>
          <p:cNvGrpSpPr/>
          <p:nvPr/>
        </p:nvGrpSpPr>
        <p:grpSpPr>
          <a:xfrm>
            <a:off x="26750955" y="6051733"/>
            <a:ext cx="4557654" cy="4465001"/>
            <a:chOff x="26467176" y="6051733"/>
            <a:chExt cx="4557654" cy="4465001"/>
          </a:xfrm>
        </p:grpSpPr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112CAA3C-1489-4B76-BE55-54F7895EC144}"/>
                </a:ext>
              </a:extLst>
            </p:cNvPr>
            <p:cNvSpPr/>
            <p:nvPr/>
          </p:nvSpPr>
          <p:spPr>
            <a:xfrm>
              <a:off x="26467176" y="6051733"/>
              <a:ext cx="4557654" cy="4465001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12" name="Graphic 11">
              <a:extLst>
                <a:ext uri="{FF2B5EF4-FFF2-40B4-BE49-F238E27FC236}">
                  <a16:creationId xmlns:a16="http://schemas.microsoft.com/office/drawing/2014/main" id="{2E3B82C2-9541-4FAF-87B2-E59C27A55FB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6686885" y="6224387"/>
              <a:ext cx="4118234" cy="4118234"/>
            </a:xfrm>
            <a:prstGeom prst="rect">
              <a:avLst/>
            </a:prstGeom>
          </p:spPr>
        </p:pic>
      </p:grpSp>
      <p:sp>
        <p:nvSpPr>
          <p:cNvPr id="22" name="TextBox 21">
            <a:extLst>
              <a:ext uri="{FF2B5EF4-FFF2-40B4-BE49-F238E27FC236}">
                <a16:creationId xmlns:a16="http://schemas.microsoft.com/office/drawing/2014/main" id="{5BAD9AF1-DB1F-458B-8FD1-3E2EA4A57D8C}"/>
              </a:ext>
            </a:extLst>
          </p:cNvPr>
          <p:cNvSpPr txBox="1"/>
          <p:nvPr/>
        </p:nvSpPr>
        <p:spPr>
          <a:xfrm>
            <a:off x="1545253" y="14729048"/>
            <a:ext cx="14733730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44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Laura H Spencer</a:t>
            </a:r>
            <a:r>
              <a:rPr lang="en-US" sz="4400" dirty="0">
                <a:latin typeface="Avenir Medium" panose="02000503020000020003" pitchFamily="2" charset="0"/>
                <a:cs typeface="Lato" panose="020F0502020204030203" pitchFamily="34" charset="0"/>
              </a:rPr>
              <a:t>, </a:t>
            </a:r>
            <a:r>
              <a:rPr lang="en-US" sz="4400" dirty="0" err="1">
                <a:latin typeface="Avenir Medium" panose="02000503020000020003" pitchFamily="2" charset="0"/>
                <a:cs typeface="Lato" panose="020F0502020204030203" pitchFamily="34" charset="0"/>
              </a:rPr>
              <a:t>Yaamini</a:t>
            </a:r>
            <a:r>
              <a:rPr lang="en-US" sz="4400" dirty="0">
                <a:latin typeface="Avenir Medium" panose="02000503020000020003" pitchFamily="2" charset="0"/>
                <a:cs typeface="Lato" panose="020F0502020204030203" pitchFamily="34" charset="0"/>
              </a:rPr>
              <a:t> R Venkataraman, Ryan </a:t>
            </a:r>
            <a:r>
              <a:rPr lang="en-US" sz="4400" dirty="0" err="1">
                <a:latin typeface="Avenir Medium" panose="02000503020000020003" pitchFamily="2" charset="0"/>
                <a:cs typeface="Lato" panose="020F0502020204030203" pitchFamily="34" charset="0"/>
              </a:rPr>
              <a:t>Crim</a:t>
            </a:r>
            <a:r>
              <a:rPr lang="en-US" sz="4400" dirty="0">
                <a:latin typeface="Avenir Medium" panose="02000503020000020003" pitchFamily="2" charset="0"/>
                <a:cs typeface="Lato" panose="020F0502020204030203" pitchFamily="34" charset="0"/>
              </a:rPr>
              <a:t>, Stuart Ryan, Micah J </a:t>
            </a:r>
            <a:r>
              <a:rPr lang="en-US" sz="4400" dirty="0" err="1">
                <a:latin typeface="Avenir Medium" panose="02000503020000020003" pitchFamily="2" charset="0"/>
                <a:cs typeface="Lato" panose="020F0502020204030203" pitchFamily="34" charset="0"/>
              </a:rPr>
              <a:t>Horwith</a:t>
            </a:r>
            <a:r>
              <a:rPr lang="en-US" sz="4400" dirty="0">
                <a:latin typeface="Avenir Medium" panose="02000503020000020003" pitchFamily="2" charset="0"/>
                <a:cs typeface="Lato" panose="020F0502020204030203" pitchFamily="34" charset="0"/>
              </a:rPr>
              <a:t>, Steven B Roberts</a:t>
            </a:r>
          </a:p>
        </p:txBody>
      </p:sp>
      <p:sp>
        <p:nvSpPr>
          <p:cNvPr id="23" name="Graphic 18">
            <a:extLst>
              <a:ext uri="{FF2B5EF4-FFF2-40B4-BE49-F238E27FC236}">
                <a16:creationId xmlns:a16="http://schemas.microsoft.com/office/drawing/2014/main" id="{196C165A-405D-4820-9F17-91CA8CD4F5EF}"/>
              </a:ext>
            </a:extLst>
          </p:cNvPr>
          <p:cNvSpPr/>
          <p:nvPr/>
        </p:nvSpPr>
        <p:spPr>
          <a:xfrm>
            <a:off x="892528" y="14950184"/>
            <a:ext cx="360430" cy="335196"/>
          </a:xfrm>
          <a:custGeom>
            <a:avLst/>
            <a:gdLst>
              <a:gd name="connsiteX0" fmla="*/ 310594 w 327663"/>
              <a:gd name="connsiteY0" fmla="*/ 219906 h 335196"/>
              <a:gd name="connsiteX1" fmla="*/ 246568 w 327663"/>
              <a:gd name="connsiteY1" fmla="*/ 176217 h 335196"/>
              <a:gd name="connsiteX2" fmla="*/ 212295 w 327663"/>
              <a:gd name="connsiteY2" fmla="*/ 176217 h 335196"/>
              <a:gd name="connsiteX3" fmla="*/ 165217 w 327663"/>
              <a:gd name="connsiteY3" fmla="*/ 189022 h 335196"/>
              <a:gd name="connsiteX4" fmla="*/ 118138 w 327663"/>
              <a:gd name="connsiteY4" fmla="*/ 176217 h 335196"/>
              <a:gd name="connsiteX5" fmla="*/ 83866 w 327663"/>
              <a:gd name="connsiteY5" fmla="*/ 176217 h 335196"/>
              <a:gd name="connsiteX6" fmla="*/ 19839 w 327663"/>
              <a:gd name="connsiteY6" fmla="*/ 219906 h 335196"/>
              <a:gd name="connsiteX7" fmla="*/ 1385 w 327663"/>
              <a:gd name="connsiteY7" fmla="*/ 299750 h 335196"/>
              <a:gd name="connsiteX8" fmla="*/ 165970 w 327663"/>
              <a:gd name="connsiteY8" fmla="*/ 335529 h 335196"/>
              <a:gd name="connsiteX9" fmla="*/ 329802 w 327663"/>
              <a:gd name="connsiteY9" fmla="*/ 299750 h 335196"/>
              <a:gd name="connsiteX10" fmla="*/ 310594 w 327663"/>
              <a:gd name="connsiteY10" fmla="*/ 219906 h 335196"/>
              <a:gd name="connsiteX11" fmla="*/ 165593 w 327663"/>
              <a:gd name="connsiteY11" fmla="*/ 154749 h 335196"/>
              <a:gd name="connsiteX12" fmla="*/ 242425 w 327663"/>
              <a:gd name="connsiteY12" fmla="*/ 77918 h 335196"/>
              <a:gd name="connsiteX13" fmla="*/ 165593 w 327663"/>
              <a:gd name="connsiteY13" fmla="*/ 1086 h 335196"/>
              <a:gd name="connsiteX14" fmla="*/ 88762 w 327663"/>
              <a:gd name="connsiteY14" fmla="*/ 77918 h 335196"/>
              <a:gd name="connsiteX15" fmla="*/ 165593 w 327663"/>
              <a:gd name="connsiteY15" fmla="*/ 154749 h 3351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327663" h="335196">
                <a:moveTo>
                  <a:pt x="310594" y="219906"/>
                </a:moveTo>
                <a:cubicBezTo>
                  <a:pt x="287243" y="179983"/>
                  <a:pt x="246568" y="176217"/>
                  <a:pt x="246568" y="176217"/>
                </a:cubicBezTo>
                <a:lnTo>
                  <a:pt x="212295" y="176217"/>
                </a:lnTo>
                <a:cubicBezTo>
                  <a:pt x="198360" y="184126"/>
                  <a:pt x="182541" y="189022"/>
                  <a:pt x="165217" y="189022"/>
                </a:cubicBezTo>
                <a:cubicBezTo>
                  <a:pt x="147892" y="189022"/>
                  <a:pt x="132074" y="184503"/>
                  <a:pt x="118138" y="176217"/>
                </a:cubicBezTo>
                <a:lnTo>
                  <a:pt x="83866" y="176217"/>
                </a:lnTo>
                <a:cubicBezTo>
                  <a:pt x="83866" y="176217"/>
                  <a:pt x="43190" y="179983"/>
                  <a:pt x="19839" y="219906"/>
                </a:cubicBezTo>
                <a:cubicBezTo>
                  <a:pt x="-2758" y="259828"/>
                  <a:pt x="1385" y="299750"/>
                  <a:pt x="1385" y="299750"/>
                </a:cubicBezTo>
                <a:cubicBezTo>
                  <a:pt x="1385" y="299750"/>
                  <a:pt x="37164" y="335529"/>
                  <a:pt x="165970" y="335529"/>
                </a:cubicBezTo>
                <a:cubicBezTo>
                  <a:pt x="294776" y="335529"/>
                  <a:pt x="329802" y="299750"/>
                  <a:pt x="329802" y="299750"/>
                </a:cubicBezTo>
                <a:cubicBezTo>
                  <a:pt x="329802" y="299750"/>
                  <a:pt x="333945" y="259828"/>
                  <a:pt x="310594" y="219906"/>
                </a:cubicBezTo>
                <a:close/>
                <a:moveTo>
                  <a:pt x="165593" y="154749"/>
                </a:moveTo>
                <a:cubicBezTo>
                  <a:pt x="208152" y="154749"/>
                  <a:pt x="242425" y="120477"/>
                  <a:pt x="242425" y="77918"/>
                </a:cubicBezTo>
                <a:cubicBezTo>
                  <a:pt x="242425" y="35359"/>
                  <a:pt x="208152" y="1086"/>
                  <a:pt x="165593" y="1086"/>
                </a:cubicBezTo>
                <a:cubicBezTo>
                  <a:pt x="123035" y="1086"/>
                  <a:pt x="88762" y="35736"/>
                  <a:pt x="88762" y="77918"/>
                </a:cubicBezTo>
                <a:cubicBezTo>
                  <a:pt x="88762" y="120477"/>
                  <a:pt x="123035" y="154749"/>
                  <a:pt x="165593" y="154749"/>
                </a:cubicBezTo>
                <a:close/>
              </a:path>
            </a:pathLst>
          </a:custGeom>
          <a:solidFill>
            <a:schemeClr val="tx1">
              <a:lumMod val="50000"/>
              <a:lumOff val="50000"/>
            </a:schemeClr>
          </a:solidFill>
          <a:ln w="3663" cap="flat">
            <a:noFill/>
            <a:prstDash val="solid"/>
            <a:miter/>
          </a:ln>
        </p:spPr>
        <p:txBody>
          <a:bodyPr rtlCol="0" anchor="ctr"/>
          <a:lstStyle/>
          <a:p>
            <a:endParaRPr lang="en-US"/>
          </a:p>
        </p:txBody>
      </p:sp>
      <p:sp>
        <p:nvSpPr>
          <p:cNvPr id="24" name="Graphic 7">
            <a:extLst>
              <a:ext uri="{FF2B5EF4-FFF2-40B4-BE49-F238E27FC236}">
                <a16:creationId xmlns:a16="http://schemas.microsoft.com/office/drawing/2014/main" id="{BBC179CC-CA98-4CD3-A6FA-62C8EDADEDE8}"/>
              </a:ext>
            </a:extLst>
          </p:cNvPr>
          <p:cNvSpPr/>
          <p:nvPr/>
        </p:nvSpPr>
        <p:spPr>
          <a:xfrm>
            <a:off x="29241865" y="2872645"/>
            <a:ext cx="1256803" cy="2173929"/>
          </a:xfrm>
          <a:custGeom>
            <a:avLst/>
            <a:gdLst>
              <a:gd name="connsiteX0" fmla="*/ 321256 w 2089376"/>
              <a:gd name="connsiteY0" fmla="*/ 0 h 3614056"/>
              <a:gd name="connsiteX1" fmla="*/ 0 w 2089376"/>
              <a:gd name="connsiteY1" fmla="*/ 321256 h 3614056"/>
              <a:gd name="connsiteX2" fmla="*/ 0 w 2089376"/>
              <a:gd name="connsiteY2" fmla="*/ 3292801 h 3614056"/>
              <a:gd name="connsiteX3" fmla="*/ 321256 w 2089376"/>
              <a:gd name="connsiteY3" fmla="*/ 3614057 h 3614056"/>
              <a:gd name="connsiteX4" fmla="*/ 1815047 w 2089376"/>
              <a:gd name="connsiteY4" fmla="*/ 3614057 h 3614056"/>
              <a:gd name="connsiteX5" fmla="*/ 2136303 w 2089376"/>
              <a:gd name="connsiteY5" fmla="*/ 3292801 h 3614056"/>
              <a:gd name="connsiteX6" fmla="*/ 2136303 w 2089376"/>
              <a:gd name="connsiteY6" fmla="*/ 321256 h 3614056"/>
              <a:gd name="connsiteX7" fmla="*/ 1815047 w 2089376"/>
              <a:gd name="connsiteY7" fmla="*/ 0 h 3614056"/>
              <a:gd name="connsiteX8" fmla="*/ 321256 w 2089376"/>
              <a:gd name="connsiteY8" fmla="*/ 0 h 3614056"/>
              <a:gd name="connsiteX9" fmla="*/ 889115 w 2089376"/>
              <a:gd name="connsiteY9" fmla="*/ 309397 h 3614056"/>
              <a:gd name="connsiteX10" fmla="*/ 1247302 w 2089376"/>
              <a:gd name="connsiteY10" fmla="*/ 309397 h 3614056"/>
              <a:gd name="connsiteX11" fmla="*/ 1289936 w 2089376"/>
              <a:gd name="connsiteY11" fmla="*/ 369650 h 3614056"/>
              <a:gd name="connsiteX12" fmla="*/ 1247302 w 2089376"/>
              <a:gd name="connsiteY12" fmla="*/ 429903 h 3614056"/>
              <a:gd name="connsiteX13" fmla="*/ 889115 w 2089376"/>
              <a:gd name="connsiteY13" fmla="*/ 429903 h 3614056"/>
              <a:gd name="connsiteX14" fmla="*/ 846480 w 2089376"/>
              <a:gd name="connsiteY14" fmla="*/ 369650 h 3614056"/>
              <a:gd name="connsiteX15" fmla="*/ 889115 w 2089376"/>
              <a:gd name="connsiteY15" fmla="*/ 309397 h 3614056"/>
              <a:gd name="connsiteX16" fmla="*/ 176468 w 2089376"/>
              <a:gd name="connsiteY16" fmla="*/ 738905 h 3614056"/>
              <a:gd name="connsiteX17" fmla="*/ 1959892 w 2089376"/>
              <a:gd name="connsiteY17" fmla="*/ 738905 h 3614056"/>
              <a:gd name="connsiteX18" fmla="*/ 1959892 w 2089376"/>
              <a:gd name="connsiteY18" fmla="*/ 2875208 h 3614056"/>
              <a:gd name="connsiteX19" fmla="*/ 176468 w 2089376"/>
              <a:gd name="connsiteY19" fmla="*/ 2875208 h 3614056"/>
              <a:gd name="connsiteX20" fmla="*/ 176468 w 2089376"/>
              <a:gd name="connsiteY20" fmla="*/ 738905 h 3614056"/>
              <a:gd name="connsiteX21" fmla="*/ 1068180 w 2089376"/>
              <a:gd name="connsiteY21" fmla="*/ 3045747 h 3614056"/>
              <a:gd name="connsiteX22" fmla="*/ 1068180 w 2089376"/>
              <a:gd name="connsiteY22" fmla="*/ 3045747 h 3614056"/>
              <a:gd name="connsiteX23" fmla="*/ 1267066 w 2089376"/>
              <a:gd name="connsiteY23" fmla="*/ 3244633 h 3614056"/>
              <a:gd name="connsiteX24" fmla="*/ 1267066 w 2089376"/>
              <a:gd name="connsiteY24" fmla="*/ 3244633 h 3614056"/>
              <a:gd name="connsiteX25" fmla="*/ 1267066 w 2089376"/>
              <a:gd name="connsiteY25" fmla="*/ 3244633 h 3614056"/>
              <a:gd name="connsiteX26" fmla="*/ 1267066 w 2089376"/>
              <a:gd name="connsiteY26" fmla="*/ 3244633 h 3614056"/>
              <a:gd name="connsiteX27" fmla="*/ 1068180 w 2089376"/>
              <a:gd name="connsiteY27" fmla="*/ 3443519 h 3614056"/>
              <a:gd name="connsiteX28" fmla="*/ 1068180 w 2089376"/>
              <a:gd name="connsiteY28" fmla="*/ 3443519 h 3614056"/>
              <a:gd name="connsiteX29" fmla="*/ 1068180 w 2089376"/>
              <a:gd name="connsiteY29" fmla="*/ 3443519 h 3614056"/>
              <a:gd name="connsiteX30" fmla="*/ 1068180 w 2089376"/>
              <a:gd name="connsiteY30" fmla="*/ 3443519 h 3614056"/>
              <a:gd name="connsiteX31" fmla="*/ 869294 w 2089376"/>
              <a:gd name="connsiteY31" fmla="*/ 3244633 h 3614056"/>
              <a:gd name="connsiteX32" fmla="*/ 869294 w 2089376"/>
              <a:gd name="connsiteY32" fmla="*/ 3244633 h 3614056"/>
              <a:gd name="connsiteX33" fmla="*/ 869294 w 2089376"/>
              <a:gd name="connsiteY33" fmla="*/ 3244633 h 3614056"/>
              <a:gd name="connsiteX34" fmla="*/ 869294 w 2089376"/>
              <a:gd name="connsiteY34" fmla="*/ 3244633 h 3614056"/>
              <a:gd name="connsiteX35" fmla="*/ 1068180 w 2089376"/>
              <a:gd name="connsiteY35" fmla="*/ 3045747 h 3614056"/>
              <a:gd name="connsiteX36" fmla="*/ 1068180 w 2089376"/>
              <a:gd name="connsiteY36" fmla="*/ 3045747 h 3614056"/>
              <a:gd name="connsiteX37" fmla="*/ 1068180 w 2089376"/>
              <a:gd name="connsiteY37" fmla="*/ 3045747 h 361405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</a:cxnLst>
            <a:rect l="l" t="t" r="r" b="b"/>
            <a:pathLst>
              <a:path w="2089376" h="3614056">
                <a:moveTo>
                  <a:pt x="321256" y="0"/>
                </a:moveTo>
                <a:cubicBezTo>
                  <a:pt x="144562" y="0"/>
                  <a:pt x="0" y="144562"/>
                  <a:pt x="0" y="321256"/>
                </a:cubicBezTo>
                <a:lnTo>
                  <a:pt x="0" y="3292801"/>
                </a:lnTo>
                <a:cubicBezTo>
                  <a:pt x="0" y="3469495"/>
                  <a:pt x="144562" y="3614057"/>
                  <a:pt x="321256" y="3614057"/>
                </a:cubicBezTo>
                <a:lnTo>
                  <a:pt x="1815047" y="3614057"/>
                </a:lnTo>
                <a:cubicBezTo>
                  <a:pt x="1991741" y="3614057"/>
                  <a:pt x="2136303" y="3469495"/>
                  <a:pt x="2136303" y="3292801"/>
                </a:cubicBezTo>
                <a:lnTo>
                  <a:pt x="2136303" y="321256"/>
                </a:lnTo>
                <a:cubicBezTo>
                  <a:pt x="2136303" y="144562"/>
                  <a:pt x="1991741" y="0"/>
                  <a:pt x="1815047" y="0"/>
                </a:cubicBezTo>
                <a:lnTo>
                  <a:pt x="321256" y="0"/>
                </a:lnTo>
                <a:close/>
                <a:moveTo>
                  <a:pt x="889115" y="309397"/>
                </a:moveTo>
                <a:lnTo>
                  <a:pt x="1247302" y="309397"/>
                </a:lnTo>
                <a:cubicBezTo>
                  <a:pt x="1270849" y="309397"/>
                  <a:pt x="1289936" y="336390"/>
                  <a:pt x="1289936" y="369650"/>
                </a:cubicBezTo>
                <a:cubicBezTo>
                  <a:pt x="1289936" y="402911"/>
                  <a:pt x="1270849" y="429903"/>
                  <a:pt x="1247302" y="429903"/>
                </a:cubicBezTo>
                <a:lnTo>
                  <a:pt x="889115" y="429903"/>
                </a:lnTo>
                <a:cubicBezTo>
                  <a:pt x="865567" y="429903"/>
                  <a:pt x="846480" y="402911"/>
                  <a:pt x="846480" y="369650"/>
                </a:cubicBezTo>
                <a:cubicBezTo>
                  <a:pt x="846480" y="336390"/>
                  <a:pt x="865567" y="309397"/>
                  <a:pt x="889115" y="309397"/>
                </a:cubicBezTo>
                <a:close/>
                <a:moveTo>
                  <a:pt x="176468" y="738905"/>
                </a:moveTo>
                <a:lnTo>
                  <a:pt x="1959892" y="738905"/>
                </a:lnTo>
                <a:lnTo>
                  <a:pt x="1959892" y="2875208"/>
                </a:lnTo>
                <a:lnTo>
                  <a:pt x="176468" y="2875208"/>
                </a:lnTo>
                <a:lnTo>
                  <a:pt x="176468" y="738905"/>
                </a:lnTo>
                <a:close/>
                <a:moveTo>
                  <a:pt x="1068180" y="3045747"/>
                </a:moveTo>
                <a:cubicBezTo>
                  <a:pt x="1068180" y="3045747"/>
                  <a:pt x="1068180" y="3045747"/>
                  <a:pt x="1068180" y="3045747"/>
                </a:cubicBezTo>
                <a:cubicBezTo>
                  <a:pt x="1178013" y="3045747"/>
                  <a:pt x="1267066" y="3134799"/>
                  <a:pt x="1267066" y="3244633"/>
                </a:cubicBezTo>
                <a:cubicBezTo>
                  <a:pt x="1267066" y="3244633"/>
                  <a:pt x="1267066" y="3244633"/>
                  <a:pt x="1267066" y="3244633"/>
                </a:cubicBezTo>
                <a:lnTo>
                  <a:pt x="1267066" y="3244633"/>
                </a:lnTo>
                <a:cubicBezTo>
                  <a:pt x="1267066" y="3244633"/>
                  <a:pt x="1267066" y="3244633"/>
                  <a:pt x="1267066" y="3244633"/>
                </a:cubicBezTo>
                <a:cubicBezTo>
                  <a:pt x="1267066" y="3354466"/>
                  <a:pt x="1178013" y="3443519"/>
                  <a:pt x="1068180" y="3443519"/>
                </a:cubicBezTo>
                <a:cubicBezTo>
                  <a:pt x="1068180" y="3443519"/>
                  <a:pt x="1068180" y="3443519"/>
                  <a:pt x="1068180" y="3443519"/>
                </a:cubicBezTo>
                <a:lnTo>
                  <a:pt x="1068180" y="3443519"/>
                </a:lnTo>
                <a:cubicBezTo>
                  <a:pt x="1068180" y="3443519"/>
                  <a:pt x="1068180" y="3443519"/>
                  <a:pt x="1068180" y="3443519"/>
                </a:cubicBezTo>
                <a:cubicBezTo>
                  <a:pt x="958346" y="3443519"/>
                  <a:pt x="869294" y="3354466"/>
                  <a:pt x="869294" y="3244633"/>
                </a:cubicBezTo>
                <a:cubicBezTo>
                  <a:pt x="869294" y="3244633"/>
                  <a:pt x="869294" y="3244633"/>
                  <a:pt x="869294" y="3244633"/>
                </a:cubicBezTo>
                <a:lnTo>
                  <a:pt x="869294" y="3244633"/>
                </a:lnTo>
                <a:cubicBezTo>
                  <a:pt x="869294" y="3244633"/>
                  <a:pt x="869294" y="3244633"/>
                  <a:pt x="869294" y="3244633"/>
                </a:cubicBezTo>
                <a:cubicBezTo>
                  <a:pt x="869294" y="3134799"/>
                  <a:pt x="958346" y="3045747"/>
                  <a:pt x="1068180" y="3045747"/>
                </a:cubicBezTo>
                <a:cubicBezTo>
                  <a:pt x="1068180" y="3045747"/>
                  <a:pt x="1068180" y="3045747"/>
                  <a:pt x="1068180" y="3045747"/>
                </a:cubicBezTo>
                <a:lnTo>
                  <a:pt x="1068180" y="3045747"/>
                </a:lnTo>
                <a:close/>
              </a:path>
            </a:pathLst>
          </a:custGeom>
          <a:solidFill>
            <a:srgbClr val="D1E5F0"/>
          </a:solidFill>
          <a:ln w="56406" cap="flat">
            <a:noFill/>
            <a:prstDash val="solid"/>
            <a:miter/>
          </a:ln>
        </p:spPr>
        <p:txBody>
          <a:bodyPr rtlCol="0" anchor="ctr"/>
          <a:lstStyle/>
          <a:p>
            <a:endParaRPr lang="en-US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9E658F4-7260-408D-A20C-8231B8A7FCD6}"/>
              </a:ext>
            </a:extLst>
          </p:cNvPr>
          <p:cNvSpPr txBox="1"/>
          <p:nvPr/>
        </p:nvSpPr>
        <p:spPr>
          <a:xfrm>
            <a:off x="23387446" y="676665"/>
            <a:ext cx="8077384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rgbClr val="D1E5F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Take a picture</a:t>
            </a:r>
            <a:r>
              <a:rPr lang="en-US" sz="4800" dirty="0">
                <a:solidFill>
                  <a:srgbClr val="D1E5F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to </a:t>
            </a:r>
            <a:br>
              <a:rPr lang="en-US" sz="4800" dirty="0">
                <a:solidFill>
                  <a:srgbClr val="D1E5F0"/>
                </a:solidFill>
                <a:latin typeface="Lato" panose="020F0502020204030203" pitchFamily="34" charset="0"/>
                <a:cs typeface="Arial" panose="020B0604020202020204" pitchFamily="34" charset="0"/>
              </a:rPr>
            </a:br>
            <a:r>
              <a:rPr lang="en-US" sz="4800" dirty="0">
                <a:solidFill>
                  <a:srgbClr val="D1E5F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download</a:t>
            </a:r>
            <a:r>
              <a:rPr lang="en-US" sz="4800" dirty="0">
                <a:solidFill>
                  <a:srgbClr val="D1E5F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the</a:t>
            </a:r>
            <a:r>
              <a:rPr lang="en-US" sz="4800" b="1" dirty="0">
                <a:solidFill>
                  <a:srgbClr val="D1E5F0"/>
                </a:solidFill>
                <a:latin typeface="Lato" panose="020F0502020204030203" pitchFamily="34" charset="0"/>
                <a:cs typeface="Arial" panose="020B0604020202020204" pitchFamily="34" charset="0"/>
              </a:rPr>
              <a:t> </a:t>
            </a:r>
            <a:r>
              <a:rPr lang="en-US" sz="4800" dirty="0">
                <a:solidFill>
                  <a:srgbClr val="D1E5F0"/>
                </a:solidFill>
                <a:latin typeface="Lato Black" panose="020F0A02020204030203" pitchFamily="34" charset="0"/>
                <a:cs typeface="Arial" panose="020B0604020202020204" pitchFamily="34" charset="0"/>
              </a:rPr>
              <a:t>full paper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7E1F5EAE-59CA-46D9-9A9D-745B1B6F3025}"/>
              </a:ext>
            </a:extLst>
          </p:cNvPr>
          <p:cNvCxnSpPr>
            <a:cxnSpLocks/>
          </p:cNvCxnSpPr>
          <p:nvPr/>
        </p:nvCxnSpPr>
        <p:spPr>
          <a:xfrm>
            <a:off x="28252864" y="2389254"/>
            <a:ext cx="0" cy="3251369"/>
          </a:xfrm>
          <a:prstGeom prst="straightConnector1">
            <a:avLst/>
          </a:prstGeom>
          <a:ln w="66675">
            <a:solidFill>
              <a:srgbClr val="D1E5F0"/>
            </a:solidFill>
            <a:prstDash val="sys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>
            <a:extLst>
              <a:ext uri="{FF2B5EF4-FFF2-40B4-BE49-F238E27FC236}">
                <a16:creationId xmlns:a16="http://schemas.microsoft.com/office/drawing/2014/main" id="{29090B91-F1AC-944F-B327-6CD908D55AF2}"/>
              </a:ext>
            </a:extLst>
          </p:cNvPr>
          <p:cNvSpPr txBox="1"/>
          <p:nvPr/>
        </p:nvSpPr>
        <p:spPr>
          <a:xfrm>
            <a:off x="8922267" y="36832888"/>
            <a:ext cx="398823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rgbClr val="D1E5F0"/>
                </a:solidFill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Roberts Lab Website</a:t>
            </a:r>
          </a:p>
        </p:txBody>
      </p:sp>
      <p:grpSp>
        <p:nvGrpSpPr>
          <p:cNvPr id="546" name="Group 545">
            <a:extLst>
              <a:ext uri="{FF2B5EF4-FFF2-40B4-BE49-F238E27FC236}">
                <a16:creationId xmlns:a16="http://schemas.microsoft.com/office/drawing/2014/main" id="{5BF828BD-2989-AB45-B1EA-26D49A886119}"/>
              </a:ext>
            </a:extLst>
          </p:cNvPr>
          <p:cNvGrpSpPr/>
          <p:nvPr/>
        </p:nvGrpSpPr>
        <p:grpSpPr>
          <a:xfrm>
            <a:off x="219456" y="16917580"/>
            <a:ext cx="31555455" cy="12771359"/>
            <a:chOff x="108729" y="17311873"/>
            <a:chExt cx="31555455" cy="12771359"/>
          </a:xfrm>
        </p:grpSpPr>
        <p:sp>
          <p:nvSpPr>
            <p:cNvPr id="208" name="Rectangle 207">
              <a:extLst>
                <a:ext uri="{FF2B5EF4-FFF2-40B4-BE49-F238E27FC236}">
                  <a16:creationId xmlns:a16="http://schemas.microsoft.com/office/drawing/2014/main" id="{A83C82BD-0DE5-4A48-8123-563F4AEAC463}"/>
                </a:ext>
              </a:extLst>
            </p:cNvPr>
            <p:cNvSpPr/>
            <p:nvPr/>
          </p:nvSpPr>
          <p:spPr>
            <a:xfrm>
              <a:off x="108729" y="17311873"/>
              <a:ext cx="31555455" cy="1277135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 dirty="0"/>
            </a:p>
          </p:txBody>
        </p:sp>
        <p:sp>
          <p:nvSpPr>
            <p:cNvPr id="211" name="Rectangle 210">
              <a:extLst>
                <a:ext uri="{FF2B5EF4-FFF2-40B4-BE49-F238E27FC236}">
                  <a16:creationId xmlns:a16="http://schemas.microsoft.com/office/drawing/2014/main" id="{B8112BDB-24B6-7549-9BC4-1FB23969B0F4}"/>
                </a:ext>
              </a:extLst>
            </p:cNvPr>
            <p:cNvSpPr/>
            <p:nvPr/>
          </p:nvSpPr>
          <p:spPr>
            <a:xfrm>
              <a:off x="3789784" y="18526139"/>
              <a:ext cx="2871110" cy="11189496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450"/>
                </a:spcBef>
              </a:pPr>
              <a:endParaRPr lang="en-US" sz="3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sp>
          <p:nvSpPr>
            <p:cNvPr id="212" name="Rectangle 211">
              <a:extLst>
                <a:ext uri="{FF2B5EF4-FFF2-40B4-BE49-F238E27FC236}">
                  <a16:creationId xmlns:a16="http://schemas.microsoft.com/office/drawing/2014/main" id="{FFA1727A-48C4-0E46-8A7F-CD237EEB51C6}"/>
                </a:ext>
              </a:extLst>
            </p:cNvPr>
            <p:cNvSpPr/>
            <p:nvPr/>
          </p:nvSpPr>
          <p:spPr>
            <a:xfrm>
              <a:off x="481820" y="18526141"/>
              <a:ext cx="2902780" cy="111765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450"/>
                </a:spcBef>
              </a:pPr>
              <a:r>
                <a:rPr lang="en-US" sz="3600" i="1">
                  <a:solidFill>
                    <a:schemeClr val="tx1">
                      <a:lumMod val="65000"/>
                      <a:lumOff val="3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  <a:endParaRPr lang="en-US" sz="3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13" name="Straight Arrow Connector 212">
              <a:extLst>
                <a:ext uri="{FF2B5EF4-FFF2-40B4-BE49-F238E27FC236}">
                  <a16:creationId xmlns:a16="http://schemas.microsoft.com/office/drawing/2014/main" id="{D37A9D57-6517-4544-861A-B397F9A149BD}"/>
                </a:ext>
              </a:extLst>
            </p:cNvPr>
            <p:cNvCxnSpPr>
              <a:cxnSpLocks/>
              <a:endCxn id="246" idx="1"/>
            </p:cNvCxnSpPr>
            <p:nvPr/>
          </p:nvCxnSpPr>
          <p:spPr>
            <a:xfrm flipV="1">
              <a:off x="2657448" y="26257991"/>
              <a:ext cx="1584088" cy="1086624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6" name="Rectangle 215">
              <a:extLst>
                <a:ext uri="{FF2B5EF4-FFF2-40B4-BE49-F238E27FC236}">
                  <a16:creationId xmlns:a16="http://schemas.microsoft.com/office/drawing/2014/main" id="{31868F08-6E1B-E748-982D-0B170EEEC4B4}"/>
                </a:ext>
              </a:extLst>
            </p:cNvPr>
            <p:cNvSpPr/>
            <p:nvPr/>
          </p:nvSpPr>
          <p:spPr>
            <a:xfrm>
              <a:off x="7014560" y="18526139"/>
              <a:ext cx="16118713" cy="11176530"/>
            </a:xfrm>
            <a:prstGeom prst="rect">
              <a:avLst/>
            </a:prstGeom>
            <a:solidFill>
              <a:schemeClr val="bg1">
                <a:lumMod val="9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 dirty="0"/>
            </a:p>
          </p:txBody>
        </p:sp>
        <p:cxnSp>
          <p:nvCxnSpPr>
            <p:cNvPr id="214" name="Straight Arrow Connector 213">
              <a:extLst>
                <a:ext uri="{FF2B5EF4-FFF2-40B4-BE49-F238E27FC236}">
                  <a16:creationId xmlns:a16="http://schemas.microsoft.com/office/drawing/2014/main" id="{59D6B3FB-23F1-434A-B1F2-2B57357FB088}"/>
                </a:ext>
              </a:extLst>
            </p:cNvPr>
            <p:cNvCxnSpPr>
              <a:cxnSpLocks/>
              <a:endCxn id="340" idx="1"/>
            </p:cNvCxnSpPr>
            <p:nvPr/>
          </p:nvCxnSpPr>
          <p:spPr>
            <a:xfrm>
              <a:off x="2657448" y="27315318"/>
              <a:ext cx="1588148" cy="943971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7" name="Rectangle 216">
              <a:extLst>
                <a:ext uri="{FF2B5EF4-FFF2-40B4-BE49-F238E27FC236}">
                  <a16:creationId xmlns:a16="http://schemas.microsoft.com/office/drawing/2014/main" id="{50A1366D-906E-D94B-9F4C-A5E45827829D}"/>
                </a:ext>
              </a:extLst>
            </p:cNvPr>
            <p:cNvSpPr/>
            <p:nvPr/>
          </p:nvSpPr>
          <p:spPr>
            <a:xfrm>
              <a:off x="23441329" y="18526141"/>
              <a:ext cx="7783916" cy="11176530"/>
            </a:xfrm>
            <a:prstGeom prst="rect">
              <a:avLst/>
            </a:prstGeom>
            <a:solidFill>
              <a:srgbClr val="E4E4E4"/>
            </a:solidFill>
            <a:ln w="9525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t"/>
            <a:lstStyle/>
            <a:p>
              <a:pPr>
                <a:spcBef>
                  <a:spcPts val="450"/>
                </a:spcBef>
              </a:pPr>
              <a:endParaRPr lang="en-US" sz="3600" i="1" dirty="0">
                <a:solidFill>
                  <a:schemeClr val="tx1">
                    <a:lumMod val="65000"/>
                    <a:lumOff val="3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cxnSp>
          <p:nvCxnSpPr>
            <p:cNvPr id="218" name="Straight Arrow Connector 217">
              <a:extLst>
                <a:ext uri="{FF2B5EF4-FFF2-40B4-BE49-F238E27FC236}">
                  <a16:creationId xmlns:a16="http://schemas.microsoft.com/office/drawing/2014/main" id="{DD3D4B3E-664B-9142-ACBD-3DF918848111}"/>
                </a:ext>
              </a:extLst>
            </p:cNvPr>
            <p:cNvCxnSpPr>
              <a:cxnSpLocks/>
              <a:endCxn id="241" idx="1"/>
            </p:cNvCxnSpPr>
            <p:nvPr/>
          </p:nvCxnSpPr>
          <p:spPr>
            <a:xfrm flipV="1">
              <a:off x="2773317" y="21369633"/>
              <a:ext cx="1459879" cy="881076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Straight Arrow Connector 218">
              <a:extLst>
                <a:ext uri="{FF2B5EF4-FFF2-40B4-BE49-F238E27FC236}">
                  <a16:creationId xmlns:a16="http://schemas.microsoft.com/office/drawing/2014/main" id="{A03F2CF2-42DD-1F4C-95B3-E1064063C03C}"/>
                </a:ext>
              </a:extLst>
            </p:cNvPr>
            <p:cNvCxnSpPr>
              <a:cxnSpLocks/>
              <a:endCxn id="244" idx="1"/>
            </p:cNvCxnSpPr>
            <p:nvPr/>
          </p:nvCxnSpPr>
          <p:spPr>
            <a:xfrm>
              <a:off x="2657448" y="22250709"/>
              <a:ext cx="1594756" cy="1113692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Straight Arrow Connector 219">
              <a:extLst>
                <a:ext uri="{FF2B5EF4-FFF2-40B4-BE49-F238E27FC236}">
                  <a16:creationId xmlns:a16="http://schemas.microsoft.com/office/drawing/2014/main" id="{D6EA03EC-ED94-724D-BB46-FC4D1FE2B5E9}"/>
                </a:ext>
              </a:extLst>
            </p:cNvPr>
            <p:cNvCxnSpPr>
              <a:cxnSpLocks/>
            </p:cNvCxnSpPr>
            <p:nvPr/>
          </p:nvCxnSpPr>
          <p:spPr>
            <a:xfrm>
              <a:off x="5831252" y="20920255"/>
              <a:ext cx="1480929" cy="0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1" name="TextBox 220">
              <a:extLst>
                <a:ext uri="{FF2B5EF4-FFF2-40B4-BE49-F238E27FC236}">
                  <a16:creationId xmlns:a16="http://schemas.microsoft.com/office/drawing/2014/main" id="{CCB9E06E-FE68-9C4C-8501-A6DCD99694C1}"/>
                </a:ext>
              </a:extLst>
            </p:cNvPr>
            <p:cNvSpPr txBox="1"/>
            <p:nvPr/>
          </p:nvSpPr>
          <p:spPr>
            <a:xfrm>
              <a:off x="481821" y="17798438"/>
              <a:ext cx="6179074" cy="584774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 in treatment</a:t>
              </a:r>
            </a:p>
          </p:txBody>
        </p:sp>
        <p:sp>
          <p:nvSpPr>
            <p:cNvPr id="222" name="TextBox 221">
              <a:extLst>
                <a:ext uri="{FF2B5EF4-FFF2-40B4-BE49-F238E27FC236}">
                  <a16:creationId xmlns:a16="http://schemas.microsoft.com/office/drawing/2014/main" id="{8AE178F3-94F5-6341-BE0F-1398ED8AA6FB}"/>
                </a:ext>
              </a:extLst>
            </p:cNvPr>
            <p:cNvSpPr txBox="1"/>
            <p:nvPr/>
          </p:nvSpPr>
          <p:spPr>
            <a:xfrm>
              <a:off x="622710" y="23065564"/>
              <a:ext cx="2576515" cy="322395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spcBef>
                  <a:spcPts val="254"/>
                </a:spcBef>
              </a:pPr>
              <a:r>
                <a:rPr lang="en-US" sz="2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4 genetically distinct groups</a:t>
              </a:r>
            </a:p>
            <a:p>
              <a:pPr algn="ctr">
                <a:spcBef>
                  <a:spcPts val="254"/>
                </a:spcBef>
              </a:pPr>
              <a:endPara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spcBef>
                  <a:spcPts val="254"/>
                </a:spcBef>
              </a:pPr>
              <a:endParaRPr lang="en-US" sz="2800" i="1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ctr">
                <a:spcBef>
                  <a:spcPts val="254"/>
                </a:spcBef>
              </a:pPr>
              <a:r>
                <a:rPr lang="en-US" sz="28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hatchery reared to adulthood</a:t>
              </a:r>
            </a:p>
          </p:txBody>
        </p:sp>
        <p:cxnSp>
          <p:nvCxnSpPr>
            <p:cNvPr id="228" name="Straight Arrow Connector 227">
              <a:extLst>
                <a:ext uri="{FF2B5EF4-FFF2-40B4-BE49-F238E27FC236}">
                  <a16:creationId xmlns:a16="http://schemas.microsoft.com/office/drawing/2014/main" id="{C4A79E6E-4E21-164B-8E27-A002C757E5A0}"/>
                </a:ext>
              </a:extLst>
            </p:cNvPr>
            <p:cNvCxnSpPr>
              <a:cxnSpLocks/>
            </p:cNvCxnSpPr>
            <p:nvPr/>
          </p:nvCxnSpPr>
          <p:spPr>
            <a:xfrm>
              <a:off x="5841646" y="22928536"/>
              <a:ext cx="1480929" cy="0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Straight Arrow Connector 231">
              <a:extLst>
                <a:ext uri="{FF2B5EF4-FFF2-40B4-BE49-F238E27FC236}">
                  <a16:creationId xmlns:a16="http://schemas.microsoft.com/office/drawing/2014/main" id="{AC543633-B349-0F49-8BCC-52F03BBB9CAE}"/>
                </a:ext>
              </a:extLst>
            </p:cNvPr>
            <p:cNvCxnSpPr>
              <a:cxnSpLocks/>
              <a:stCxn id="235" idx="0"/>
              <a:endCxn id="238" idx="2"/>
            </p:cNvCxnSpPr>
            <p:nvPr/>
          </p:nvCxnSpPr>
          <p:spPr>
            <a:xfrm flipV="1">
              <a:off x="1912253" y="22369365"/>
              <a:ext cx="2689" cy="487504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Straight Arrow Connector 232">
              <a:extLst>
                <a:ext uri="{FF2B5EF4-FFF2-40B4-BE49-F238E27FC236}">
                  <a16:creationId xmlns:a16="http://schemas.microsoft.com/office/drawing/2014/main" id="{20679AB1-28A2-FA4B-8D73-476FC18B269B}"/>
                </a:ext>
              </a:extLst>
            </p:cNvPr>
            <p:cNvCxnSpPr>
              <a:cxnSpLocks/>
              <a:stCxn id="235" idx="2"/>
              <a:endCxn id="226" idx="0"/>
            </p:cNvCxnSpPr>
            <p:nvPr/>
          </p:nvCxnSpPr>
          <p:spPr>
            <a:xfrm flipH="1">
              <a:off x="1904371" y="26424455"/>
              <a:ext cx="7882" cy="736373"/>
            </a:xfrm>
            <a:prstGeom prst="straightConnector1">
              <a:avLst/>
            </a:prstGeom>
            <a:ln w="44450">
              <a:solidFill>
                <a:schemeClr val="tx1">
                  <a:lumMod val="50000"/>
                  <a:lumOff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4" name="TextBox 233">
              <a:extLst>
                <a:ext uri="{FF2B5EF4-FFF2-40B4-BE49-F238E27FC236}">
                  <a16:creationId xmlns:a16="http://schemas.microsoft.com/office/drawing/2014/main" id="{21A6275C-D857-2743-9553-E343C1D9D22C}"/>
                </a:ext>
              </a:extLst>
            </p:cNvPr>
            <p:cNvSpPr txBox="1"/>
            <p:nvPr/>
          </p:nvSpPr>
          <p:spPr>
            <a:xfrm>
              <a:off x="23423707" y="17798438"/>
              <a:ext cx="7762208" cy="584774"/>
            </a:xfrm>
            <a:prstGeom prst="rect">
              <a:avLst/>
            </a:prstGeom>
            <a:noFill/>
            <a:ln w="28575">
              <a:solidFill>
                <a:schemeClr val="bg1">
                  <a:lumMod val="7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in field trial</a:t>
              </a:r>
            </a:p>
          </p:txBody>
        </p:sp>
        <p:sp>
          <p:nvSpPr>
            <p:cNvPr id="235" name="Rectangle 234">
              <a:extLst>
                <a:ext uri="{FF2B5EF4-FFF2-40B4-BE49-F238E27FC236}">
                  <a16:creationId xmlns:a16="http://schemas.microsoft.com/office/drawing/2014/main" id="{081E8951-F6F5-834C-B0D9-087ABDD2CD67}"/>
                </a:ext>
              </a:extLst>
            </p:cNvPr>
            <p:cNvSpPr/>
            <p:nvPr/>
          </p:nvSpPr>
          <p:spPr>
            <a:xfrm>
              <a:off x="552787" y="22856869"/>
              <a:ext cx="2718931" cy="3567586"/>
            </a:xfrm>
            <a:prstGeom prst="rect">
              <a:avLst/>
            </a:prstGeom>
            <a:noFill/>
            <a:ln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 dirty="0"/>
            </a:p>
          </p:txBody>
        </p:sp>
        <p:cxnSp>
          <p:nvCxnSpPr>
            <p:cNvPr id="236" name="Straight Arrow Connector 235">
              <a:extLst>
                <a:ext uri="{FF2B5EF4-FFF2-40B4-BE49-F238E27FC236}">
                  <a16:creationId xmlns:a16="http://schemas.microsoft.com/office/drawing/2014/main" id="{12FB03AD-3619-D84A-8690-E9B0D7EA0576}"/>
                </a:ext>
              </a:extLst>
            </p:cNvPr>
            <p:cNvCxnSpPr>
              <a:cxnSpLocks/>
            </p:cNvCxnSpPr>
            <p:nvPr/>
          </p:nvCxnSpPr>
          <p:spPr>
            <a:xfrm>
              <a:off x="5773155" y="25970581"/>
              <a:ext cx="1549420" cy="0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Straight Arrow Connector 236">
              <a:extLst>
                <a:ext uri="{FF2B5EF4-FFF2-40B4-BE49-F238E27FC236}">
                  <a16:creationId xmlns:a16="http://schemas.microsoft.com/office/drawing/2014/main" id="{8783FFAA-01C8-4A41-AAFB-98545B066298}"/>
                </a:ext>
              </a:extLst>
            </p:cNvPr>
            <p:cNvCxnSpPr>
              <a:cxnSpLocks/>
            </p:cNvCxnSpPr>
            <p:nvPr/>
          </p:nvCxnSpPr>
          <p:spPr>
            <a:xfrm>
              <a:off x="5783549" y="28211462"/>
              <a:ext cx="1539026" cy="0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05" name="Group 204">
              <a:extLst>
                <a:ext uri="{FF2B5EF4-FFF2-40B4-BE49-F238E27FC236}">
                  <a16:creationId xmlns:a16="http://schemas.microsoft.com/office/drawing/2014/main" id="{2D052E87-413B-BC4F-9C07-9C9707919602}"/>
                </a:ext>
              </a:extLst>
            </p:cNvPr>
            <p:cNvGrpSpPr/>
            <p:nvPr/>
          </p:nvGrpSpPr>
          <p:grpSpPr>
            <a:xfrm>
              <a:off x="1039942" y="20955347"/>
              <a:ext cx="1816369" cy="1440047"/>
              <a:chOff x="1180555" y="21740230"/>
              <a:chExt cx="1816369" cy="1440047"/>
            </a:xfrm>
          </p:grpSpPr>
          <p:sp>
            <p:nvSpPr>
              <p:cNvPr id="238" name="Rectangle 237">
                <a:extLst>
                  <a:ext uri="{FF2B5EF4-FFF2-40B4-BE49-F238E27FC236}">
                    <a16:creationId xmlns:a16="http://schemas.microsoft.com/office/drawing/2014/main" id="{4123035C-D7AE-3D4C-AA5D-650ABA6904AB}"/>
                  </a:ext>
                </a:extLst>
              </p:cNvPr>
              <p:cNvSpPr/>
              <p:nvPr/>
            </p:nvSpPr>
            <p:spPr>
              <a:xfrm>
                <a:off x="1180555" y="21740230"/>
                <a:ext cx="1750000" cy="1414018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239" name="TextBox 238">
                <a:extLst>
                  <a:ext uri="{FF2B5EF4-FFF2-40B4-BE49-F238E27FC236}">
                    <a16:creationId xmlns:a16="http://schemas.microsoft.com/office/drawing/2014/main" id="{3CE7ABD0-5F15-0941-8CED-18A682FF5CA7}"/>
                  </a:ext>
                </a:extLst>
              </p:cNvPr>
              <p:cNvSpPr txBox="1"/>
              <p:nvPr/>
            </p:nvSpPr>
            <p:spPr>
              <a:xfrm>
                <a:off x="1641991" y="21928267"/>
                <a:ext cx="788999" cy="523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6°C</a:t>
                </a:r>
              </a:p>
            </p:txBody>
          </p:sp>
          <p:grpSp>
            <p:nvGrpSpPr>
              <p:cNvPr id="49" name="Group 48">
                <a:extLst>
                  <a:ext uri="{FF2B5EF4-FFF2-40B4-BE49-F238E27FC236}">
                    <a16:creationId xmlns:a16="http://schemas.microsoft.com/office/drawing/2014/main" id="{7917382E-F46D-3248-AE76-06E543CC0C17}"/>
                  </a:ext>
                </a:extLst>
              </p:cNvPr>
              <p:cNvGrpSpPr/>
              <p:nvPr/>
            </p:nvGrpSpPr>
            <p:grpSpPr>
              <a:xfrm>
                <a:off x="1309108" y="22472391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356" name="Triangle 355">
                  <a:extLst>
                    <a:ext uri="{FF2B5EF4-FFF2-40B4-BE49-F238E27FC236}">
                      <a16:creationId xmlns:a16="http://schemas.microsoft.com/office/drawing/2014/main" id="{86107780-2147-D347-A3CD-54826C2FB7A5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357" name="Rectangle 356">
                  <a:extLst>
                    <a:ext uri="{FF2B5EF4-FFF2-40B4-BE49-F238E27FC236}">
                      <a16:creationId xmlns:a16="http://schemas.microsoft.com/office/drawing/2014/main" id="{AFDEA592-F158-F44F-BCFF-CE261E457053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358" name="Oval 357">
                  <a:extLst>
                    <a:ext uri="{FF2B5EF4-FFF2-40B4-BE49-F238E27FC236}">
                      <a16:creationId xmlns:a16="http://schemas.microsoft.com/office/drawing/2014/main" id="{608C65A4-ECBC-5647-85FA-9CB7B41B22E7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359" name="TextBox 358">
                  <a:extLst>
                    <a:ext uri="{FF2B5EF4-FFF2-40B4-BE49-F238E27FC236}">
                      <a16:creationId xmlns:a16="http://schemas.microsoft.com/office/drawing/2014/main" id="{47400999-28F6-FD49-8C9B-203704260189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sp>
          <p:nvSpPr>
            <p:cNvPr id="259" name="TextBox 258">
              <a:extLst>
                <a:ext uri="{FF2B5EF4-FFF2-40B4-BE49-F238E27FC236}">
                  <a16:creationId xmlns:a16="http://schemas.microsoft.com/office/drawing/2014/main" id="{59C79AAE-EF01-5B40-ACBA-A4BFE0F22ED6}"/>
                </a:ext>
              </a:extLst>
            </p:cNvPr>
            <p:cNvSpPr txBox="1"/>
            <p:nvPr/>
          </p:nvSpPr>
          <p:spPr>
            <a:xfrm flipH="1">
              <a:off x="14960723" y="21357390"/>
              <a:ext cx="603120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Offspring reared (6°C only) common conditions, 1 year</a:t>
              </a:r>
            </a:p>
          </p:txBody>
        </p:sp>
        <p:sp>
          <p:nvSpPr>
            <p:cNvPr id="260" name="TextBox 259">
              <a:extLst>
                <a:ext uri="{FF2B5EF4-FFF2-40B4-BE49-F238E27FC236}">
                  <a16:creationId xmlns:a16="http://schemas.microsoft.com/office/drawing/2014/main" id="{C7B692A5-A219-CD4C-B648-675B917763DD}"/>
                </a:ext>
              </a:extLst>
            </p:cNvPr>
            <p:cNvSpPr txBox="1"/>
            <p:nvPr/>
          </p:nvSpPr>
          <p:spPr>
            <a:xfrm>
              <a:off x="622710" y="18800487"/>
              <a:ext cx="2677431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Temperature </a:t>
              </a:r>
            </a:p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60 days, winter</a:t>
              </a:r>
            </a:p>
          </p:txBody>
        </p:sp>
        <p:sp>
          <p:nvSpPr>
            <p:cNvPr id="261" name="TextBox 260">
              <a:extLst>
                <a:ext uri="{FF2B5EF4-FFF2-40B4-BE49-F238E27FC236}">
                  <a16:creationId xmlns:a16="http://schemas.microsoft.com/office/drawing/2014/main" id="{A81DF062-01EF-0C44-913E-37355B24056D}"/>
                </a:ext>
              </a:extLst>
            </p:cNvPr>
            <p:cNvSpPr txBox="1"/>
            <p:nvPr/>
          </p:nvSpPr>
          <p:spPr>
            <a:xfrm>
              <a:off x="3650350" y="18734020"/>
              <a:ext cx="3166906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32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</a:t>
              </a:r>
            </a:p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52 days, </a:t>
              </a:r>
            </a:p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winter</a:t>
              </a:r>
            </a:p>
          </p:txBody>
        </p:sp>
        <p:sp>
          <p:nvSpPr>
            <p:cNvPr id="262" name="TextBox 261">
              <a:extLst>
                <a:ext uri="{FF2B5EF4-FFF2-40B4-BE49-F238E27FC236}">
                  <a16:creationId xmlns:a16="http://schemas.microsoft.com/office/drawing/2014/main" id="{14FC4D35-CE56-5F4B-BBA1-67D9AB6E222E}"/>
                </a:ext>
              </a:extLst>
            </p:cNvPr>
            <p:cNvSpPr txBox="1"/>
            <p:nvPr/>
          </p:nvSpPr>
          <p:spPr>
            <a:xfrm>
              <a:off x="6981196" y="18755508"/>
              <a:ext cx="7344579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Adults volitionally spawn</a:t>
              </a:r>
            </a:p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 days, spring</a:t>
              </a:r>
            </a:p>
          </p:txBody>
        </p:sp>
        <p:sp>
          <p:nvSpPr>
            <p:cNvPr id="263" name="TextBox 262">
              <a:extLst>
                <a:ext uri="{FF2B5EF4-FFF2-40B4-BE49-F238E27FC236}">
                  <a16:creationId xmlns:a16="http://schemas.microsoft.com/office/drawing/2014/main" id="{68E21294-FC26-4040-8A5F-F136155035C6}"/>
                </a:ext>
              </a:extLst>
            </p:cNvPr>
            <p:cNvSpPr txBox="1"/>
            <p:nvPr/>
          </p:nvSpPr>
          <p:spPr>
            <a:xfrm>
              <a:off x="23649281" y="18532990"/>
              <a:ext cx="7394802" cy="10772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Survival tested in 4 locations </a:t>
              </a:r>
            </a:p>
            <a:p>
              <a:pPr algn="ctr"/>
              <a:r>
                <a:rPr lang="en-US" sz="3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90 days, summer</a:t>
              </a:r>
            </a:p>
          </p:txBody>
        </p:sp>
        <p:grpSp>
          <p:nvGrpSpPr>
            <p:cNvPr id="269" name="Group 268">
              <a:extLst>
                <a:ext uri="{FF2B5EF4-FFF2-40B4-BE49-F238E27FC236}">
                  <a16:creationId xmlns:a16="http://schemas.microsoft.com/office/drawing/2014/main" id="{5DD7EC01-AB71-E540-B52C-3474B4C0D597}"/>
                </a:ext>
              </a:extLst>
            </p:cNvPr>
            <p:cNvGrpSpPr/>
            <p:nvPr/>
          </p:nvGrpSpPr>
          <p:grpSpPr>
            <a:xfrm>
              <a:off x="23765365" y="19662374"/>
              <a:ext cx="7095397" cy="9874957"/>
              <a:chOff x="14757745" y="2212888"/>
              <a:chExt cx="3483620" cy="4847503"/>
            </a:xfrm>
          </p:grpSpPr>
          <p:sp>
            <p:nvSpPr>
              <p:cNvPr id="272" name="Rectangle 271">
                <a:extLst>
                  <a:ext uri="{FF2B5EF4-FFF2-40B4-BE49-F238E27FC236}">
                    <a16:creationId xmlns:a16="http://schemas.microsoft.com/office/drawing/2014/main" id="{5D71B8F4-A70E-BD44-9F63-B51E5625C474}"/>
                  </a:ext>
                </a:extLst>
              </p:cNvPr>
              <p:cNvSpPr/>
              <p:nvPr/>
            </p:nvSpPr>
            <p:spPr>
              <a:xfrm>
                <a:off x="16466355" y="4760317"/>
                <a:ext cx="265576" cy="559011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/>
                <a:r>
                  <a:rPr lang="en-US" sz="32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</a:t>
                </a:r>
                <a:endParaRPr lang="en-US" sz="3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3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</a:t>
                </a:r>
              </a:p>
            </p:txBody>
          </p:sp>
          <p:sp>
            <p:nvSpPr>
              <p:cNvPr id="273" name="Rectangle 272">
                <a:extLst>
                  <a:ext uri="{FF2B5EF4-FFF2-40B4-BE49-F238E27FC236}">
                    <a16:creationId xmlns:a16="http://schemas.microsoft.com/office/drawing/2014/main" id="{899D5A87-314B-A34F-B997-CFC3B4FEBF62}"/>
                  </a:ext>
                </a:extLst>
              </p:cNvPr>
              <p:cNvSpPr/>
              <p:nvPr/>
            </p:nvSpPr>
            <p:spPr>
              <a:xfrm>
                <a:off x="14758089" y="2248243"/>
                <a:ext cx="3483276" cy="4811105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274" name="TextBox 273">
                <a:extLst>
                  <a:ext uri="{FF2B5EF4-FFF2-40B4-BE49-F238E27FC236}">
                    <a16:creationId xmlns:a16="http://schemas.microsoft.com/office/drawing/2014/main" id="{8D3C62B2-794D-114B-A564-1615EBF73752}"/>
                  </a:ext>
                </a:extLst>
              </p:cNvPr>
              <p:cNvSpPr txBox="1"/>
              <p:nvPr/>
            </p:nvSpPr>
            <p:spPr>
              <a:xfrm>
                <a:off x="14757745" y="2212888"/>
                <a:ext cx="3483277" cy="468360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8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parental pCO</a:t>
                </a:r>
                <a:r>
                  <a:rPr lang="en-US" sz="2800" b="1" i="1" baseline="-25000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28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  <a:r>
                  <a:rPr lang="en-US" sz="2800" b="1" i="1" u="sng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offspring survival</a:t>
                </a:r>
                <a:r>
                  <a:rPr lang="en-US" sz="28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, dependent on location</a:t>
                </a:r>
              </a:p>
            </p:txBody>
          </p:sp>
          <p:grpSp>
            <p:nvGrpSpPr>
              <p:cNvPr id="275" name="Group 274">
                <a:extLst>
                  <a:ext uri="{FF2B5EF4-FFF2-40B4-BE49-F238E27FC236}">
                    <a16:creationId xmlns:a16="http://schemas.microsoft.com/office/drawing/2014/main" id="{12DFAB71-43A2-8443-850F-19835C2E6BF2}"/>
                  </a:ext>
                </a:extLst>
              </p:cNvPr>
              <p:cNvGrpSpPr/>
              <p:nvPr/>
            </p:nvGrpSpPr>
            <p:grpSpPr>
              <a:xfrm>
                <a:off x="15070921" y="2719783"/>
                <a:ext cx="2981031" cy="4340608"/>
                <a:chOff x="8810912" y="6129119"/>
                <a:chExt cx="3857037" cy="5616135"/>
              </a:xfrm>
            </p:grpSpPr>
            <p:pic>
              <p:nvPicPr>
                <p:cNvPr id="283" name="Picture 282">
                  <a:extLst>
                    <a:ext uri="{FF2B5EF4-FFF2-40B4-BE49-F238E27FC236}">
                      <a16:creationId xmlns:a16="http://schemas.microsoft.com/office/drawing/2014/main" id="{985F6E04-0615-F54D-89F3-6FB83B11DAE7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4"/>
                <a:srcRect t="6437"/>
                <a:stretch/>
              </p:blipFill>
              <p:spPr>
                <a:xfrm>
                  <a:off x="9094212" y="9142695"/>
                  <a:ext cx="1699884" cy="2602559"/>
                </a:xfrm>
                <a:prstGeom prst="rect">
                  <a:avLst/>
                </a:prstGeom>
              </p:spPr>
            </p:pic>
            <p:grpSp>
              <p:nvGrpSpPr>
                <p:cNvPr id="284" name="Group 283">
                  <a:extLst>
                    <a:ext uri="{FF2B5EF4-FFF2-40B4-BE49-F238E27FC236}">
                      <a16:creationId xmlns:a16="http://schemas.microsoft.com/office/drawing/2014/main" id="{857A74B7-CFB4-434F-840D-B0CF2D7D0ABC}"/>
                    </a:ext>
                  </a:extLst>
                </p:cNvPr>
                <p:cNvGrpSpPr/>
                <p:nvPr/>
              </p:nvGrpSpPr>
              <p:grpSpPr>
                <a:xfrm>
                  <a:off x="8810912" y="6378656"/>
                  <a:ext cx="3648287" cy="3114573"/>
                  <a:chOff x="1855538" y="1296238"/>
                  <a:chExt cx="5396831" cy="4607324"/>
                </a:xfrm>
              </p:grpSpPr>
              <p:pic>
                <p:nvPicPr>
                  <p:cNvPr id="288" name="Picture 287">
                    <a:extLst>
                      <a:ext uri="{FF2B5EF4-FFF2-40B4-BE49-F238E27FC236}">
                        <a16:creationId xmlns:a16="http://schemas.microsoft.com/office/drawing/2014/main" id="{886EB6B3-0825-4E41-BC4A-0DCFD48E2682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5"/>
                  <a:srcRect t="7478"/>
                  <a:stretch/>
                </p:blipFill>
                <p:spPr>
                  <a:xfrm>
                    <a:off x="4737769" y="1315280"/>
                    <a:ext cx="25146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289" name="TextBox 288">
                    <a:extLst>
                      <a:ext uri="{FF2B5EF4-FFF2-40B4-BE49-F238E27FC236}">
                        <a16:creationId xmlns:a16="http://schemas.microsoft.com/office/drawing/2014/main" id="{64831757-5C76-5543-9DB4-E60CC80C694A}"/>
                      </a:ext>
                    </a:extLst>
                  </p:cNvPr>
                  <p:cNvSpPr txBox="1"/>
                  <p:nvPr/>
                </p:nvSpPr>
                <p:spPr>
                  <a:xfrm>
                    <a:off x="2846716" y="1327669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0" name="TextBox 289">
                    <a:extLst>
                      <a:ext uri="{FF2B5EF4-FFF2-40B4-BE49-F238E27FC236}">
                        <a16:creationId xmlns:a16="http://schemas.microsoft.com/office/drawing/2014/main" id="{76D247B1-0ABA-E841-BB6A-0AF6E8EEE1CC}"/>
                      </a:ext>
                    </a:extLst>
                  </p:cNvPr>
                  <p:cNvSpPr txBox="1"/>
                  <p:nvPr/>
                </p:nvSpPr>
                <p:spPr>
                  <a:xfrm>
                    <a:off x="3881251" y="1327669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291" name="TextBox 290">
                    <a:extLst>
                      <a:ext uri="{FF2B5EF4-FFF2-40B4-BE49-F238E27FC236}">
                        <a16:creationId xmlns:a16="http://schemas.microsoft.com/office/drawing/2014/main" id="{99B93717-2A79-D042-9A76-ADC82FD6E086}"/>
                      </a:ext>
                    </a:extLst>
                  </p:cNvPr>
                  <p:cNvSpPr txBox="1"/>
                  <p:nvPr/>
                </p:nvSpPr>
                <p:spPr>
                  <a:xfrm>
                    <a:off x="5242718" y="1304641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2" name="TextBox 291">
                    <a:extLst>
                      <a:ext uri="{FF2B5EF4-FFF2-40B4-BE49-F238E27FC236}">
                        <a16:creationId xmlns:a16="http://schemas.microsoft.com/office/drawing/2014/main" id="{FF74350F-F810-D24F-B983-AD70A39AF599}"/>
                      </a:ext>
                    </a:extLst>
                  </p:cNvPr>
                  <p:cNvSpPr txBox="1"/>
                  <p:nvPr/>
                </p:nvSpPr>
                <p:spPr>
                  <a:xfrm>
                    <a:off x="6293297" y="1304641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293" name="TextBox 292">
                    <a:extLst>
                      <a:ext uri="{FF2B5EF4-FFF2-40B4-BE49-F238E27FC236}">
                        <a16:creationId xmlns:a16="http://schemas.microsoft.com/office/drawing/2014/main" id="{F4A5089D-EE74-5242-AC70-F786CC7B6FD3}"/>
                      </a:ext>
                    </a:extLst>
                  </p:cNvPr>
                  <p:cNvSpPr txBox="1"/>
                  <p:nvPr/>
                </p:nvSpPr>
                <p:spPr>
                  <a:xfrm>
                    <a:off x="2833329" y="5385936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4" name="TextBox 293">
                    <a:extLst>
                      <a:ext uri="{FF2B5EF4-FFF2-40B4-BE49-F238E27FC236}">
                        <a16:creationId xmlns:a16="http://schemas.microsoft.com/office/drawing/2014/main" id="{ED6A10EA-CC33-5647-8D65-15D1907A066C}"/>
                      </a:ext>
                    </a:extLst>
                  </p:cNvPr>
                  <p:cNvSpPr txBox="1"/>
                  <p:nvPr/>
                </p:nvSpPr>
                <p:spPr>
                  <a:xfrm>
                    <a:off x="3867869" y="5411970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5" name="TextBox 294">
                    <a:extLst>
                      <a:ext uri="{FF2B5EF4-FFF2-40B4-BE49-F238E27FC236}">
                        <a16:creationId xmlns:a16="http://schemas.microsoft.com/office/drawing/2014/main" id="{E91F5A45-BD5E-E541-97A6-D30F06160397}"/>
                      </a:ext>
                    </a:extLst>
                  </p:cNvPr>
                  <p:cNvSpPr txBox="1"/>
                  <p:nvPr/>
                </p:nvSpPr>
                <p:spPr>
                  <a:xfrm>
                    <a:off x="5232314" y="5411970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6" name="TextBox 295">
                    <a:extLst>
                      <a:ext uri="{FF2B5EF4-FFF2-40B4-BE49-F238E27FC236}">
                        <a16:creationId xmlns:a16="http://schemas.microsoft.com/office/drawing/2014/main" id="{AD2301E5-C258-BD44-9679-191E3E9892C2}"/>
                      </a:ext>
                    </a:extLst>
                  </p:cNvPr>
                  <p:cNvSpPr txBox="1"/>
                  <p:nvPr/>
                </p:nvSpPr>
                <p:spPr>
                  <a:xfrm>
                    <a:off x="6266853" y="5411970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pic>
                <p:nvPicPr>
                  <p:cNvPr id="297" name="Picture 296">
                    <a:extLst>
                      <a:ext uri="{FF2B5EF4-FFF2-40B4-BE49-F238E27FC236}">
                        <a16:creationId xmlns:a16="http://schemas.microsoft.com/office/drawing/2014/main" id="{261A0CAD-0019-BF46-9669-51734B7B2CD3}"/>
                      </a:ext>
                    </a:extLst>
                  </p:cNvPr>
                  <p:cNvPicPr>
                    <a:picLocks noChangeAspect="1"/>
                  </p:cNvPicPr>
                  <p:nvPr/>
                </p:nvPicPr>
                <p:blipFill rotWithShape="1">
                  <a:blip r:embed="rId6"/>
                  <a:srcRect t="7478"/>
                  <a:stretch/>
                </p:blipFill>
                <p:spPr>
                  <a:xfrm>
                    <a:off x="1855538" y="1315280"/>
                    <a:ext cx="2946400" cy="3807123"/>
                  </a:xfrm>
                  <a:prstGeom prst="rect">
                    <a:avLst/>
                  </a:prstGeom>
                </p:spPr>
              </p:pic>
              <p:sp>
                <p:nvSpPr>
                  <p:cNvPr id="298" name="TextBox 297">
                    <a:extLst>
                      <a:ext uri="{FF2B5EF4-FFF2-40B4-BE49-F238E27FC236}">
                        <a16:creationId xmlns:a16="http://schemas.microsoft.com/office/drawing/2014/main" id="{6185D79C-D6C5-AE4A-8150-76BCE0FC2763}"/>
                      </a:ext>
                    </a:extLst>
                  </p:cNvPr>
                  <p:cNvSpPr txBox="1"/>
                  <p:nvPr/>
                </p:nvSpPr>
                <p:spPr>
                  <a:xfrm>
                    <a:off x="2815724" y="1296238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299" name="TextBox 298">
                    <a:extLst>
                      <a:ext uri="{FF2B5EF4-FFF2-40B4-BE49-F238E27FC236}">
                        <a16:creationId xmlns:a16="http://schemas.microsoft.com/office/drawing/2014/main" id="{322BD7D8-BB58-1542-B049-01F6C8C52381}"/>
                      </a:ext>
                    </a:extLst>
                  </p:cNvPr>
                  <p:cNvSpPr txBox="1"/>
                  <p:nvPr/>
                </p:nvSpPr>
                <p:spPr>
                  <a:xfrm>
                    <a:off x="3866298" y="1296238"/>
                    <a:ext cx="361826" cy="491592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</p:grpSp>
            <p:sp>
              <p:nvSpPr>
                <p:cNvPr id="285" name="TextBox 284">
                  <a:extLst>
                    <a:ext uri="{FF2B5EF4-FFF2-40B4-BE49-F238E27FC236}">
                      <a16:creationId xmlns:a16="http://schemas.microsoft.com/office/drawing/2014/main" id="{E600D3D8-9F42-B341-93D0-42B33DBA630B}"/>
                    </a:ext>
                  </a:extLst>
                </p:cNvPr>
                <p:cNvSpPr txBox="1"/>
                <p:nvPr/>
              </p:nvSpPr>
              <p:spPr>
                <a:xfrm>
                  <a:off x="9068725" y="6129119"/>
                  <a:ext cx="1497177" cy="2541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1. Fidalgo Bay</a:t>
                  </a:r>
                </a:p>
              </p:txBody>
            </p:sp>
            <p:sp>
              <p:nvSpPr>
                <p:cNvPr id="286" name="TextBox 285">
                  <a:extLst>
                    <a:ext uri="{FF2B5EF4-FFF2-40B4-BE49-F238E27FC236}">
                      <a16:creationId xmlns:a16="http://schemas.microsoft.com/office/drawing/2014/main" id="{A47970C4-1071-FF46-8BE7-AB61D1E569A5}"/>
                    </a:ext>
                  </a:extLst>
                </p:cNvPr>
                <p:cNvSpPr txBox="1"/>
                <p:nvPr/>
              </p:nvSpPr>
              <p:spPr>
                <a:xfrm>
                  <a:off x="10736038" y="6129119"/>
                  <a:ext cx="1931911" cy="2541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2. Port Gamble Bay</a:t>
                  </a:r>
                </a:p>
              </p:txBody>
            </p:sp>
            <p:sp>
              <p:nvSpPr>
                <p:cNvPr id="287" name="TextBox 286">
                  <a:extLst>
                    <a:ext uri="{FF2B5EF4-FFF2-40B4-BE49-F238E27FC236}">
                      <a16:creationId xmlns:a16="http://schemas.microsoft.com/office/drawing/2014/main" id="{A4317423-DA48-D24F-92FE-6324318EE04A}"/>
                    </a:ext>
                  </a:extLst>
                </p:cNvPr>
                <p:cNvSpPr txBox="1"/>
                <p:nvPr/>
              </p:nvSpPr>
              <p:spPr>
                <a:xfrm>
                  <a:off x="9041178" y="8915685"/>
                  <a:ext cx="1804213" cy="25412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000" dirty="0">
                      <a:solidFill>
                        <a:schemeClr val="tx1">
                          <a:lumMod val="65000"/>
                          <a:lumOff val="3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3. Skokomish Delta</a:t>
                  </a:r>
                </a:p>
              </p:txBody>
            </p:sp>
          </p:grpSp>
          <p:sp>
            <p:nvSpPr>
              <p:cNvPr id="276" name="Rectangle 275">
                <a:extLst>
                  <a:ext uri="{FF2B5EF4-FFF2-40B4-BE49-F238E27FC236}">
                    <a16:creationId xmlns:a16="http://schemas.microsoft.com/office/drawing/2014/main" id="{44E7B1C7-2682-4E46-83A7-F3237F376B87}"/>
                  </a:ext>
                </a:extLst>
              </p:cNvPr>
              <p:cNvSpPr/>
              <p:nvPr/>
            </p:nvSpPr>
            <p:spPr>
              <a:xfrm>
                <a:off x="14885661" y="2922595"/>
                <a:ext cx="468317" cy="1923514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/>
              </a:p>
            </p:txBody>
          </p:sp>
          <p:sp>
            <p:nvSpPr>
              <p:cNvPr id="277" name="TextBox 276">
                <a:extLst>
                  <a:ext uri="{FF2B5EF4-FFF2-40B4-BE49-F238E27FC236}">
                    <a16:creationId xmlns:a16="http://schemas.microsoft.com/office/drawing/2014/main" id="{EC45A713-E381-B642-B178-1479E13BA9E0}"/>
                  </a:ext>
                </a:extLst>
              </p:cNvPr>
              <p:cNvSpPr txBox="1"/>
              <p:nvPr/>
            </p:nvSpPr>
            <p:spPr>
              <a:xfrm>
                <a:off x="14771777" y="3047806"/>
                <a:ext cx="626929" cy="181300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100-</a:t>
                </a:r>
              </a:p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75-</a:t>
                </a: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50-</a:t>
                </a: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25-</a:t>
                </a: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endPara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r"/>
                <a:r>
                  <a:rPr lang="en-US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0-</a:t>
                </a:r>
              </a:p>
            </p:txBody>
          </p:sp>
          <p:sp>
            <p:nvSpPr>
              <p:cNvPr id="279" name="TextBox 278">
                <a:extLst>
                  <a:ext uri="{FF2B5EF4-FFF2-40B4-BE49-F238E27FC236}">
                    <a16:creationId xmlns:a16="http://schemas.microsoft.com/office/drawing/2014/main" id="{1340D733-362F-154B-A099-BB84D17717A2}"/>
                  </a:ext>
                </a:extLst>
              </p:cNvPr>
              <p:cNvSpPr txBox="1"/>
              <p:nvPr/>
            </p:nvSpPr>
            <p:spPr>
              <a:xfrm rot="16200000">
                <a:off x="14326415" y="3832561"/>
                <a:ext cx="1292942" cy="226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sp>
            <p:nvSpPr>
              <p:cNvPr id="280" name="TextBox 279">
                <a:extLst>
                  <a:ext uri="{FF2B5EF4-FFF2-40B4-BE49-F238E27FC236}">
                    <a16:creationId xmlns:a16="http://schemas.microsoft.com/office/drawing/2014/main" id="{9F9D4933-8179-7346-B69F-0EC3AA632D68}"/>
                  </a:ext>
                </a:extLst>
              </p:cNvPr>
              <p:cNvSpPr txBox="1"/>
              <p:nvPr/>
            </p:nvSpPr>
            <p:spPr>
              <a:xfrm rot="16200000">
                <a:off x="14347828" y="5995675"/>
                <a:ext cx="1288376" cy="2266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Percent Survival</a:t>
                </a:r>
              </a:p>
            </p:txBody>
          </p:sp>
          <p:pic>
            <p:nvPicPr>
              <p:cNvPr id="281" name="Picture 280">
                <a:extLst>
                  <a:ext uri="{FF2B5EF4-FFF2-40B4-BE49-F238E27FC236}">
                    <a16:creationId xmlns:a16="http://schemas.microsoft.com/office/drawing/2014/main" id="{8093A048-5D8D-B544-979D-E5ABEDB19A3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7"/>
              <a:srcRect t="6437"/>
              <a:stretch/>
            </p:blipFill>
            <p:spPr>
              <a:xfrm>
                <a:off x="16571792" y="5048921"/>
                <a:ext cx="1313808" cy="2011469"/>
              </a:xfrm>
              <a:prstGeom prst="rect">
                <a:avLst/>
              </a:prstGeom>
            </p:spPr>
          </p:pic>
          <p:sp>
            <p:nvSpPr>
              <p:cNvPr id="282" name="TextBox 281">
                <a:extLst>
                  <a:ext uri="{FF2B5EF4-FFF2-40B4-BE49-F238E27FC236}">
                    <a16:creationId xmlns:a16="http://schemas.microsoft.com/office/drawing/2014/main" id="{81415AD5-DEB1-2B41-BAD2-E42DB350177F}"/>
                  </a:ext>
                </a:extLst>
              </p:cNvPr>
              <p:cNvSpPr txBox="1"/>
              <p:nvPr/>
            </p:nvSpPr>
            <p:spPr>
              <a:xfrm>
                <a:off x="16547169" y="4863785"/>
                <a:ext cx="934363" cy="19640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0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4. Case Inlet</a:t>
                </a:r>
              </a:p>
            </p:txBody>
          </p:sp>
        </p:grpSp>
        <p:sp>
          <p:nvSpPr>
            <p:cNvPr id="270" name="TextBox 269">
              <a:extLst>
                <a:ext uri="{FF2B5EF4-FFF2-40B4-BE49-F238E27FC236}">
                  <a16:creationId xmlns:a16="http://schemas.microsoft.com/office/drawing/2014/main" id="{93311B8E-E11A-F444-95B0-6D9331820082}"/>
                </a:ext>
              </a:extLst>
            </p:cNvPr>
            <p:cNvSpPr txBox="1"/>
            <p:nvPr/>
          </p:nvSpPr>
          <p:spPr>
            <a:xfrm>
              <a:off x="6889427" y="17800307"/>
              <a:ext cx="16243845" cy="584775"/>
            </a:xfrm>
            <a:prstGeom prst="rect">
              <a:avLst/>
            </a:prstGeom>
            <a:noFill/>
            <a:ln w="28575">
              <a:solidFill>
                <a:schemeClr val="bg1">
                  <a:lumMod val="85000"/>
                </a:schemeClr>
              </a:solidFill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3200" i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Parents, offspring in common conditions</a:t>
              </a:r>
            </a:p>
          </p:txBody>
        </p:sp>
        <p:grpSp>
          <p:nvGrpSpPr>
            <p:cNvPr id="204" name="Group 203">
              <a:extLst>
                <a:ext uri="{FF2B5EF4-FFF2-40B4-BE49-F238E27FC236}">
                  <a16:creationId xmlns:a16="http://schemas.microsoft.com/office/drawing/2014/main" id="{83F175F1-84C6-F449-9890-82A5CD26B489}"/>
                </a:ext>
              </a:extLst>
            </p:cNvPr>
            <p:cNvGrpSpPr/>
            <p:nvPr/>
          </p:nvGrpSpPr>
          <p:grpSpPr>
            <a:xfrm>
              <a:off x="1029371" y="27160828"/>
              <a:ext cx="1865539" cy="1424847"/>
              <a:chOff x="1175947" y="26604364"/>
              <a:chExt cx="1865539" cy="1424847"/>
            </a:xfrm>
          </p:grpSpPr>
          <p:sp>
            <p:nvSpPr>
              <p:cNvPr id="226" name="Rectangle 225">
                <a:extLst>
                  <a:ext uri="{FF2B5EF4-FFF2-40B4-BE49-F238E27FC236}">
                    <a16:creationId xmlns:a16="http://schemas.microsoft.com/office/drawing/2014/main" id="{422E0407-488F-D64C-B856-3ECB0C782205}"/>
                  </a:ext>
                </a:extLst>
              </p:cNvPr>
              <p:cNvSpPr/>
              <p:nvPr/>
            </p:nvSpPr>
            <p:spPr>
              <a:xfrm>
                <a:off x="1175947" y="26604364"/>
                <a:ext cx="1750000" cy="1414018"/>
              </a:xfrm>
              <a:prstGeom prst="rect">
                <a:avLst/>
              </a:prstGeom>
              <a:solidFill>
                <a:srgbClr val="FEDBC7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r>
                  <a:rPr lang="en-US" sz="3600" dirty="0"/>
                  <a:t>       </a:t>
                </a:r>
              </a:p>
            </p:txBody>
          </p:sp>
          <p:sp>
            <p:nvSpPr>
              <p:cNvPr id="227" name="TextBox 226">
                <a:extLst>
                  <a:ext uri="{FF2B5EF4-FFF2-40B4-BE49-F238E27FC236}">
                    <a16:creationId xmlns:a16="http://schemas.microsoft.com/office/drawing/2014/main" id="{923C5DB2-FB84-1649-99CA-C55731CDA63E}"/>
                  </a:ext>
                </a:extLst>
              </p:cNvPr>
              <p:cNvSpPr txBox="1"/>
              <p:nvPr/>
            </p:nvSpPr>
            <p:spPr>
              <a:xfrm>
                <a:off x="1556331" y="26788151"/>
                <a:ext cx="989374" cy="523221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8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10°C</a:t>
                </a:r>
              </a:p>
            </p:txBody>
          </p:sp>
          <p:grpSp>
            <p:nvGrpSpPr>
              <p:cNvPr id="402" name="Group 401">
                <a:extLst>
                  <a:ext uri="{FF2B5EF4-FFF2-40B4-BE49-F238E27FC236}">
                    <a16:creationId xmlns:a16="http://schemas.microsoft.com/office/drawing/2014/main" id="{0CE03446-ACBB-774B-9BB3-40914C3341D7}"/>
                  </a:ext>
                </a:extLst>
              </p:cNvPr>
              <p:cNvGrpSpPr/>
              <p:nvPr/>
            </p:nvGrpSpPr>
            <p:grpSpPr>
              <a:xfrm>
                <a:off x="1353670" y="27321325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403" name="Triangle 402">
                  <a:extLst>
                    <a:ext uri="{FF2B5EF4-FFF2-40B4-BE49-F238E27FC236}">
                      <a16:creationId xmlns:a16="http://schemas.microsoft.com/office/drawing/2014/main" id="{1F9F3FE1-77C6-C44A-856B-88AF51213E27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04" name="Rectangle 403">
                  <a:extLst>
                    <a:ext uri="{FF2B5EF4-FFF2-40B4-BE49-F238E27FC236}">
                      <a16:creationId xmlns:a16="http://schemas.microsoft.com/office/drawing/2014/main" id="{A68B05AD-DB6B-A848-8942-838C1A44C8A5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05" name="Oval 404">
                  <a:extLst>
                    <a:ext uri="{FF2B5EF4-FFF2-40B4-BE49-F238E27FC236}">
                      <a16:creationId xmlns:a16="http://schemas.microsoft.com/office/drawing/2014/main" id="{5615968E-4F5B-F241-B03A-871D596DDE25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06" name="TextBox 405">
                  <a:extLst>
                    <a:ext uri="{FF2B5EF4-FFF2-40B4-BE49-F238E27FC236}">
                      <a16:creationId xmlns:a16="http://schemas.microsoft.com/office/drawing/2014/main" id="{62569464-5BAA-D04C-B6B8-43DDE7022F63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grpSp>
          <p:nvGrpSpPr>
            <p:cNvPr id="407" name="Group 406">
              <a:extLst>
                <a:ext uri="{FF2B5EF4-FFF2-40B4-BE49-F238E27FC236}">
                  <a16:creationId xmlns:a16="http://schemas.microsoft.com/office/drawing/2014/main" id="{6CD10232-4B8E-D947-9BC0-40C12F20BDB1}"/>
                </a:ext>
              </a:extLst>
            </p:cNvPr>
            <p:cNvGrpSpPr/>
            <p:nvPr/>
          </p:nvGrpSpPr>
          <p:grpSpPr>
            <a:xfrm>
              <a:off x="1182472" y="24146585"/>
              <a:ext cx="1687816" cy="707886"/>
              <a:chOff x="1328624" y="22258339"/>
              <a:chExt cx="1687816" cy="707886"/>
            </a:xfrm>
          </p:grpSpPr>
          <p:sp>
            <p:nvSpPr>
              <p:cNvPr id="408" name="Triangle 407">
                <a:extLst>
                  <a:ext uri="{FF2B5EF4-FFF2-40B4-BE49-F238E27FC236}">
                    <a16:creationId xmlns:a16="http://schemas.microsoft.com/office/drawing/2014/main" id="{C1EF1C08-9617-AF47-93FD-274DA5316745}"/>
                  </a:ext>
                </a:extLst>
              </p:cNvPr>
              <p:cNvSpPr/>
              <p:nvPr/>
            </p:nvSpPr>
            <p:spPr>
              <a:xfrm>
                <a:off x="1721791" y="22447239"/>
                <a:ext cx="274320" cy="274320"/>
              </a:xfrm>
              <a:prstGeom prst="triangl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  <p:sp>
            <p:nvSpPr>
              <p:cNvPr id="409" name="Rectangle 408">
                <a:extLst>
                  <a:ext uri="{FF2B5EF4-FFF2-40B4-BE49-F238E27FC236}">
                    <a16:creationId xmlns:a16="http://schemas.microsoft.com/office/drawing/2014/main" id="{2BE5877F-2AB4-804B-8734-07EA79FBBDE1}"/>
                  </a:ext>
                </a:extLst>
              </p:cNvPr>
              <p:cNvSpPr/>
              <p:nvPr/>
            </p:nvSpPr>
            <p:spPr>
              <a:xfrm>
                <a:off x="1328624" y="22477849"/>
                <a:ext cx="246888" cy="246888"/>
              </a:xfrm>
              <a:prstGeom prst="rect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  <p:sp>
            <p:nvSpPr>
              <p:cNvPr id="410" name="Oval 409">
                <a:extLst>
                  <a:ext uri="{FF2B5EF4-FFF2-40B4-BE49-F238E27FC236}">
                    <a16:creationId xmlns:a16="http://schemas.microsoft.com/office/drawing/2014/main" id="{95BDA3F2-6B3E-A649-8C73-844E16439BF5}"/>
                  </a:ext>
                </a:extLst>
              </p:cNvPr>
              <p:cNvSpPr/>
              <p:nvPr/>
            </p:nvSpPr>
            <p:spPr>
              <a:xfrm>
                <a:off x="2106193" y="22469453"/>
                <a:ext cx="256032" cy="256032"/>
              </a:xfrm>
              <a:prstGeom prst="ellipse">
                <a:avLst/>
              </a:prstGeom>
              <a:solidFill>
                <a:schemeClr val="bg1">
                  <a:lumMod val="50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600"/>
              </a:p>
            </p:txBody>
          </p:sp>
          <p:sp>
            <p:nvSpPr>
              <p:cNvPr id="411" name="TextBox 410">
                <a:extLst>
                  <a:ext uri="{FF2B5EF4-FFF2-40B4-BE49-F238E27FC236}">
                    <a16:creationId xmlns:a16="http://schemas.microsoft.com/office/drawing/2014/main" id="{861E0118-C4DF-6C49-9EFB-3C4C8C40F4A0}"/>
                  </a:ext>
                </a:extLst>
              </p:cNvPr>
              <p:cNvSpPr txBox="1"/>
              <p:nvPr/>
            </p:nvSpPr>
            <p:spPr>
              <a:xfrm>
                <a:off x="2365585" y="22258339"/>
                <a:ext cx="650855" cy="70788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4000" dirty="0">
                    <a:solidFill>
                      <a:schemeClr val="bg1">
                        <a:lumMod val="50000"/>
                      </a:schemeClr>
                    </a:solidFill>
                  </a:rPr>
                  <a:t>✳︎</a:t>
                </a:r>
                <a:r>
                  <a:rPr lang="en-US" sz="36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✳</a:t>
                </a:r>
                <a:r>
                  <a:rPr lang="en-US" sz="32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rPr>
                  <a:t>︎</a:t>
                </a:r>
                <a:endParaRPr lang="en-US" sz="4000" dirty="0">
                  <a:solidFill>
                    <a:schemeClr val="bg1">
                      <a:lumMod val="50000"/>
                    </a:schemeClr>
                  </a:solidFill>
                  <a:latin typeface="Arial Unicode MS" panose="020B0604020202020204" pitchFamily="34" charset="-128"/>
                  <a:ea typeface="Arial Unicode MS" panose="020B0604020202020204" pitchFamily="34" charset="-128"/>
                </a:endParaRPr>
              </a:p>
            </p:txBody>
          </p:sp>
        </p:grpSp>
        <p:grpSp>
          <p:nvGrpSpPr>
            <p:cNvPr id="197" name="Group 196">
              <a:extLst>
                <a:ext uri="{FF2B5EF4-FFF2-40B4-BE49-F238E27FC236}">
                  <a16:creationId xmlns:a16="http://schemas.microsoft.com/office/drawing/2014/main" id="{1FA9A96E-25FC-6148-9F3E-81AF51876230}"/>
                </a:ext>
              </a:extLst>
            </p:cNvPr>
            <p:cNvGrpSpPr/>
            <p:nvPr/>
          </p:nvGrpSpPr>
          <p:grpSpPr>
            <a:xfrm>
              <a:off x="4233196" y="20455233"/>
              <a:ext cx="1899867" cy="8718456"/>
              <a:chOff x="4577947" y="20676905"/>
              <a:chExt cx="1899867" cy="8718456"/>
            </a:xfrm>
          </p:grpSpPr>
          <p:sp>
            <p:nvSpPr>
              <p:cNvPr id="241" name="Rectangle 240">
                <a:extLst>
                  <a:ext uri="{FF2B5EF4-FFF2-40B4-BE49-F238E27FC236}">
                    <a16:creationId xmlns:a16="http://schemas.microsoft.com/office/drawing/2014/main" id="{CBDD7BE3-83A4-284E-920F-206C9F3273B5}"/>
                  </a:ext>
                </a:extLst>
              </p:cNvPr>
              <p:cNvSpPr/>
              <p:nvPr/>
            </p:nvSpPr>
            <p:spPr>
              <a:xfrm>
                <a:off x="4577947" y="20676905"/>
                <a:ext cx="1828800" cy="1828800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242" name="TextBox 241">
                <a:extLst>
                  <a:ext uri="{FF2B5EF4-FFF2-40B4-BE49-F238E27FC236}">
                    <a16:creationId xmlns:a16="http://schemas.microsoft.com/office/drawing/2014/main" id="{0ED51A42-A322-B040-B368-3CE2F222E913}"/>
                  </a:ext>
                </a:extLst>
              </p:cNvPr>
              <p:cNvSpPr txBox="1"/>
              <p:nvPr/>
            </p:nvSpPr>
            <p:spPr>
              <a:xfrm>
                <a:off x="4692478" y="20766447"/>
                <a:ext cx="1584088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~7.8</a:t>
                </a:r>
              </a:p>
            </p:txBody>
          </p:sp>
          <p:sp>
            <p:nvSpPr>
              <p:cNvPr id="244" name="Rectangle 243">
                <a:extLst>
                  <a:ext uri="{FF2B5EF4-FFF2-40B4-BE49-F238E27FC236}">
                    <a16:creationId xmlns:a16="http://schemas.microsoft.com/office/drawing/2014/main" id="{2B9ABAEC-41FA-B643-84A2-4FF483999ABA}"/>
                  </a:ext>
                </a:extLst>
              </p:cNvPr>
              <p:cNvSpPr/>
              <p:nvPr/>
            </p:nvSpPr>
            <p:spPr>
              <a:xfrm>
                <a:off x="4596955" y="22671673"/>
                <a:ext cx="1828800" cy="1828800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346" name="TextBox 345">
                <a:extLst>
                  <a:ext uri="{FF2B5EF4-FFF2-40B4-BE49-F238E27FC236}">
                    <a16:creationId xmlns:a16="http://schemas.microsoft.com/office/drawing/2014/main" id="{299A3D87-2069-684A-9ABD-04B32110A282}"/>
                  </a:ext>
                </a:extLst>
              </p:cNvPr>
              <p:cNvSpPr txBox="1"/>
              <p:nvPr/>
            </p:nvSpPr>
            <p:spPr>
              <a:xfrm>
                <a:off x="4620097" y="22807155"/>
                <a:ext cx="1770036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3045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~7.3</a:t>
                </a:r>
              </a:p>
            </p:txBody>
          </p:sp>
          <p:sp>
            <p:nvSpPr>
              <p:cNvPr id="246" name="Rectangle 245">
                <a:extLst>
                  <a:ext uri="{FF2B5EF4-FFF2-40B4-BE49-F238E27FC236}">
                    <a16:creationId xmlns:a16="http://schemas.microsoft.com/office/drawing/2014/main" id="{072F4803-FC63-714F-9BB3-7A23D653BF87}"/>
                  </a:ext>
                </a:extLst>
              </p:cNvPr>
              <p:cNvSpPr/>
              <p:nvPr/>
            </p:nvSpPr>
            <p:spPr>
              <a:xfrm>
                <a:off x="4586287" y="25565263"/>
                <a:ext cx="1828800" cy="1828800"/>
              </a:xfrm>
              <a:prstGeom prst="rect">
                <a:avLst/>
              </a:prstGeom>
              <a:solidFill>
                <a:srgbClr val="FEDBC7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247" name="TextBox 246">
                <a:extLst>
                  <a:ext uri="{FF2B5EF4-FFF2-40B4-BE49-F238E27FC236}">
                    <a16:creationId xmlns:a16="http://schemas.microsoft.com/office/drawing/2014/main" id="{5556C547-1DF3-2E44-9AAA-98044CBE7D88}"/>
                  </a:ext>
                </a:extLst>
              </p:cNvPr>
              <p:cNvSpPr txBox="1"/>
              <p:nvPr/>
            </p:nvSpPr>
            <p:spPr>
              <a:xfrm>
                <a:off x="4712613" y="25782173"/>
                <a:ext cx="1584088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~7.8</a:t>
                </a:r>
              </a:p>
            </p:txBody>
          </p:sp>
          <p:sp>
            <p:nvSpPr>
              <p:cNvPr id="340" name="Rectangle 339">
                <a:extLst>
                  <a:ext uri="{FF2B5EF4-FFF2-40B4-BE49-F238E27FC236}">
                    <a16:creationId xmlns:a16="http://schemas.microsoft.com/office/drawing/2014/main" id="{C518C170-FE85-D54D-8C45-84DE21881D2B}"/>
                  </a:ext>
                </a:extLst>
              </p:cNvPr>
              <p:cNvSpPr/>
              <p:nvPr/>
            </p:nvSpPr>
            <p:spPr>
              <a:xfrm>
                <a:off x="4590347" y="27566561"/>
                <a:ext cx="1828800" cy="1828800"/>
              </a:xfrm>
              <a:prstGeom prst="rect">
                <a:avLst/>
              </a:prstGeom>
              <a:solidFill>
                <a:srgbClr val="EF8A62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341" name="TextBox 340">
                <a:extLst>
                  <a:ext uri="{FF2B5EF4-FFF2-40B4-BE49-F238E27FC236}">
                    <a16:creationId xmlns:a16="http://schemas.microsoft.com/office/drawing/2014/main" id="{D0CF6799-B6F3-8949-A39B-1CCFF023CBB2}"/>
                  </a:ext>
                </a:extLst>
              </p:cNvPr>
              <p:cNvSpPr txBox="1"/>
              <p:nvPr/>
            </p:nvSpPr>
            <p:spPr>
              <a:xfrm>
                <a:off x="4626106" y="27741955"/>
                <a:ext cx="1770036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3045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~7.3</a:t>
                </a:r>
              </a:p>
            </p:txBody>
          </p:sp>
          <p:grpSp>
            <p:nvGrpSpPr>
              <p:cNvPr id="412" name="Group 411">
                <a:extLst>
                  <a:ext uri="{FF2B5EF4-FFF2-40B4-BE49-F238E27FC236}">
                    <a16:creationId xmlns:a16="http://schemas.microsoft.com/office/drawing/2014/main" id="{6982264E-3B35-9541-B606-E1BDC0DA3057}"/>
                  </a:ext>
                </a:extLst>
              </p:cNvPr>
              <p:cNvGrpSpPr/>
              <p:nvPr/>
            </p:nvGrpSpPr>
            <p:grpSpPr>
              <a:xfrm>
                <a:off x="4775947" y="28665367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413" name="Triangle 412">
                  <a:extLst>
                    <a:ext uri="{FF2B5EF4-FFF2-40B4-BE49-F238E27FC236}">
                      <a16:creationId xmlns:a16="http://schemas.microsoft.com/office/drawing/2014/main" id="{2F8B86BE-7D64-C549-88AC-B275EFFF9834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14" name="Rectangle 413">
                  <a:extLst>
                    <a:ext uri="{FF2B5EF4-FFF2-40B4-BE49-F238E27FC236}">
                      <a16:creationId xmlns:a16="http://schemas.microsoft.com/office/drawing/2014/main" id="{1E60343C-51DD-AC42-B9B1-BF251105785C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15" name="Oval 414">
                  <a:extLst>
                    <a:ext uri="{FF2B5EF4-FFF2-40B4-BE49-F238E27FC236}">
                      <a16:creationId xmlns:a16="http://schemas.microsoft.com/office/drawing/2014/main" id="{79CF49FC-2403-A040-B52D-60A12F686E66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16" name="TextBox 415">
                  <a:extLst>
                    <a:ext uri="{FF2B5EF4-FFF2-40B4-BE49-F238E27FC236}">
                      <a16:creationId xmlns:a16="http://schemas.microsoft.com/office/drawing/2014/main" id="{64F22EEA-24C6-D34A-AD37-7576F7364F6A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  <p:grpSp>
            <p:nvGrpSpPr>
              <p:cNvPr id="417" name="Group 416">
                <a:extLst>
                  <a:ext uri="{FF2B5EF4-FFF2-40B4-BE49-F238E27FC236}">
                    <a16:creationId xmlns:a16="http://schemas.microsoft.com/office/drawing/2014/main" id="{FA8DB663-B70D-A146-BDDD-89E229488E73}"/>
                  </a:ext>
                </a:extLst>
              </p:cNvPr>
              <p:cNvGrpSpPr/>
              <p:nvPr/>
            </p:nvGrpSpPr>
            <p:grpSpPr>
              <a:xfrm>
                <a:off x="4778796" y="23774405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418" name="Triangle 417">
                  <a:extLst>
                    <a:ext uri="{FF2B5EF4-FFF2-40B4-BE49-F238E27FC236}">
                      <a16:creationId xmlns:a16="http://schemas.microsoft.com/office/drawing/2014/main" id="{43A9B9A2-83AF-9A4F-B16F-039061E8E916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19" name="Rectangle 418">
                  <a:extLst>
                    <a:ext uri="{FF2B5EF4-FFF2-40B4-BE49-F238E27FC236}">
                      <a16:creationId xmlns:a16="http://schemas.microsoft.com/office/drawing/2014/main" id="{DB803A8A-D84E-7D4F-B62F-4D43ECF38B23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20" name="Oval 419">
                  <a:extLst>
                    <a:ext uri="{FF2B5EF4-FFF2-40B4-BE49-F238E27FC236}">
                      <a16:creationId xmlns:a16="http://schemas.microsoft.com/office/drawing/2014/main" id="{EB8E7662-0D02-8243-AEF7-AAE62D16954E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21" name="TextBox 420">
                  <a:extLst>
                    <a:ext uri="{FF2B5EF4-FFF2-40B4-BE49-F238E27FC236}">
                      <a16:creationId xmlns:a16="http://schemas.microsoft.com/office/drawing/2014/main" id="{62B0560C-A6C0-1C42-B2A8-5299D59BA134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  <p:grpSp>
            <p:nvGrpSpPr>
              <p:cNvPr id="427" name="Group 426">
                <a:extLst>
                  <a:ext uri="{FF2B5EF4-FFF2-40B4-BE49-F238E27FC236}">
                    <a16:creationId xmlns:a16="http://schemas.microsoft.com/office/drawing/2014/main" id="{1A4FDA96-DA93-CC4C-902A-0128182CB408}"/>
                  </a:ext>
                </a:extLst>
              </p:cNvPr>
              <p:cNvGrpSpPr/>
              <p:nvPr/>
            </p:nvGrpSpPr>
            <p:grpSpPr>
              <a:xfrm>
                <a:off x="4785594" y="26712442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428" name="Triangle 427">
                  <a:extLst>
                    <a:ext uri="{FF2B5EF4-FFF2-40B4-BE49-F238E27FC236}">
                      <a16:creationId xmlns:a16="http://schemas.microsoft.com/office/drawing/2014/main" id="{12BEB77D-EA2C-5443-8FF2-9706086F7DF0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29" name="Rectangle 428">
                  <a:extLst>
                    <a:ext uri="{FF2B5EF4-FFF2-40B4-BE49-F238E27FC236}">
                      <a16:creationId xmlns:a16="http://schemas.microsoft.com/office/drawing/2014/main" id="{459B186C-9ABE-1743-A8FE-2FC3D5A07C01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30" name="Oval 429">
                  <a:extLst>
                    <a:ext uri="{FF2B5EF4-FFF2-40B4-BE49-F238E27FC236}">
                      <a16:creationId xmlns:a16="http://schemas.microsoft.com/office/drawing/2014/main" id="{875066C8-03A1-7041-B47D-575CF256264A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31" name="TextBox 430">
                  <a:extLst>
                    <a:ext uri="{FF2B5EF4-FFF2-40B4-BE49-F238E27FC236}">
                      <a16:creationId xmlns:a16="http://schemas.microsoft.com/office/drawing/2014/main" id="{339A371F-B66B-F24A-AB67-3CF2EA0D7B61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  <p:grpSp>
            <p:nvGrpSpPr>
              <p:cNvPr id="432" name="Group 431">
                <a:extLst>
                  <a:ext uri="{FF2B5EF4-FFF2-40B4-BE49-F238E27FC236}">
                    <a16:creationId xmlns:a16="http://schemas.microsoft.com/office/drawing/2014/main" id="{BED5349C-FC76-E74F-AA0A-B77E40FF0B68}"/>
                  </a:ext>
                </a:extLst>
              </p:cNvPr>
              <p:cNvGrpSpPr/>
              <p:nvPr/>
            </p:nvGrpSpPr>
            <p:grpSpPr>
              <a:xfrm>
                <a:off x="4789998" y="21783459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433" name="Triangle 432">
                  <a:extLst>
                    <a:ext uri="{FF2B5EF4-FFF2-40B4-BE49-F238E27FC236}">
                      <a16:creationId xmlns:a16="http://schemas.microsoft.com/office/drawing/2014/main" id="{FB3F5AA4-7B16-4D43-B29A-4B0D5ABEB2B0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34" name="Rectangle 433">
                  <a:extLst>
                    <a:ext uri="{FF2B5EF4-FFF2-40B4-BE49-F238E27FC236}">
                      <a16:creationId xmlns:a16="http://schemas.microsoft.com/office/drawing/2014/main" id="{14355927-09B2-3845-8960-77BA9BB3CDE2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35" name="Oval 434">
                  <a:extLst>
                    <a:ext uri="{FF2B5EF4-FFF2-40B4-BE49-F238E27FC236}">
                      <a16:creationId xmlns:a16="http://schemas.microsoft.com/office/drawing/2014/main" id="{3636D122-C780-094B-A06F-4F569D628055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436" name="TextBox 435">
                  <a:extLst>
                    <a:ext uri="{FF2B5EF4-FFF2-40B4-BE49-F238E27FC236}">
                      <a16:creationId xmlns:a16="http://schemas.microsoft.com/office/drawing/2014/main" id="{2F58454D-3CCD-8345-8AA6-AE1FFBE1AB82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sp>
          <p:nvSpPr>
            <p:cNvPr id="476" name="TextBox 475">
              <a:extLst>
                <a:ext uri="{FF2B5EF4-FFF2-40B4-BE49-F238E27FC236}">
                  <a16:creationId xmlns:a16="http://schemas.microsoft.com/office/drawing/2014/main" id="{659D4722-61BC-AE40-B283-9DA227341C26}"/>
                </a:ext>
              </a:extLst>
            </p:cNvPr>
            <p:cNvSpPr txBox="1"/>
            <p:nvPr/>
          </p:nvSpPr>
          <p:spPr>
            <a:xfrm>
              <a:off x="23786965" y="25718495"/>
              <a:ext cx="1276922" cy="369331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100-</a:t>
              </a: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75-</a:t>
              </a: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50-</a:t>
              </a: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25-</a:t>
              </a: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endPara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  <a:p>
              <a:pPr algn="r"/>
              <a:r>
                <a:rPr lang="en-US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0-</a:t>
              </a:r>
            </a:p>
          </p:txBody>
        </p:sp>
        <p:sp>
          <p:nvSpPr>
            <p:cNvPr id="478" name="TextBox 477">
              <a:extLst>
                <a:ext uri="{FF2B5EF4-FFF2-40B4-BE49-F238E27FC236}">
                  <a16:creationId xmlns:a16="http://schemas.microsoft.com/office/drawing/2014/main" id="{937DBADB-8816-C94C-8F9D-18E7F282A634}"/>
                </a:ext>
              </a:extLst>
            </p:cNvPr>
            <p:cNvSpPr txBox="1"/>
            <p:nvPr/>
          </p:nvSpPr>
          <p:spPr>
            <a:xfrm>
              <a:off x="28000635" y="2548358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sp>
          <p:nvSpPr>
            <p:cNvPr id="479" name="TextBox 478">
              <a:extLst>
                <a:ext uri="{FF2B5EF4-FFF2-40B4-BE49-F238E27FC236}">
                  <a16:creationId xmlns:a16="http://schemas.microsoft.com/office/drawing/2014/main" id="{77A9204D-759F-434A-A675-528C18343742}"/>
                </a:ext>
              </a:extLst>
            </p:cNvPr>
            <p:cNvSpPr txBox="1"/>
            <p:nvPr/>
          </p:nvSpPr>
          <p:spPr>
            <a:xfrm>
              <a:off x="29101556" y="25483587"/>
              <a:ext cx="3850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8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</a:t>
              </a:r>
            </a:p>
          </p:txBody>
        </p:sp>
        <p:cxnSp>
          <p:nvCxnSpPr>
            <p:cNvPr id="209" name="Straight Arrow Connector 208">
              <a:extLst>
                <a:ext uri="{FF2B5EF4-FFF2-40B4-BE49-F238E27FC236}">
                  <a16:creationId xmlns:a16="http://schemas.microsoft.com/office/drawing/2014/main" id="{0BDC7FB9-B427-234F-9D28-4A1D4874611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62278" y="22892020"/>
              <a:ext cx="15417562" cy="2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Straight Arrow Connector 209">
              <a:extLst>
                <a:ext uri="{FF2B5EF4-FFF2-40B4-BE49-F238E27FC236}">
                  <a16:creationId xmlns:a16="http://schemas.microsoft.com/office/drawing/2014/main" id="{8B92BCB7-6296-D64B-B152-3AC6444F1CA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8078613" y="20922583"/>
              <a:ext cx="15417562" cy="2"/>
            </a:xfrm>
            <a:prstGeom prst="straightConnector1">
              <a:avLst/>
            </a:prstGeom>
            <a:ln w="44450">
              <a:solidFill>
                <a:schemeClr val="bg1">
                  <a:lumMod val="50000"/>
                </a:schemeClr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94" name="Rectangle 493">
              <a:extLst>
                <a:ext uri="{FF2B5EF4-FFF2-40B4-BE49-F238E27FC236}">
                  <a16:creationId xmlns:a16="http://schemas.microsoft.com/office/drawing/2014/main" id="{AB1B5FFC-CFA7-7D49-91C6-9B66A73DC300}"/>
                </a:ext>
              </a:extLst>
            </p:cNvPr>
            <p:cNvSpPr/>
            <p:nvPr/>
          </p:nvSpPr>
          <p:spPr>
            <a:xfrm>
              <a:off x="7393728" y="20187785"/>
              <a:ext cx="6876456" cy="9112838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 dirty="0"/>
            </a:p>
          </p:txBody>
        </p:sp>
        <p:grpSp>
          <p:nvGrpSpPr>
            <p:cNvPr id="492" name="Group 491">
              <a:extLst>
                <a:ext uri="{FF2B5EF4-FFF2-40B4-BE49-F238E27FC236}">
                  <a16:creationId xmlns:a16="http://schemas.microsoft.com/office/drawing/2014/main" id="{A9AD603B-CAF2-604B-B54D-E44C5BBE736B}"/>
                </a:ext>
              </a:extLst>
            </p:cNvPr>
            <p:cNvGrpSpPr/>
            <p:nvPr/>
          </p:nvGrpSpPr>
          <p:grpSpPr>
            <a:xfrm>
              <a:off x="7393728" y="20020384"/>
              <a:ext cx="6876456" cy="9254615"/>
              <a:chOff x="10026094" y="20669706"/>
              <a:chExt cx="6876456" cy="9254615"/>
            </a:xfrm>
          </p:grpSpPr>
          <p:grpSp>
            <p:nvGrpSpPr>
              <p:cNvPr id="491" name="Group 490">
                <a:extLst>
                  <a:ext uri="{FF2B5EF4-FFF2-40B4-BE49-F238E27FC236}">
                    <a16:creationId xmlns:a16="http://schemas.microsoft.com/office/drawing/2014/main" id="{16CB260A-C495-A440-97A1-FFB8C5C9081C}"/>
                  </a:ext>
                </a:extLst>
              </p:cNvPr>
              <p:cNvGrpSpPr/>
              <p:nvPr/>
            </p:nvGrpSpPr>
            <p:grpSpPr>
              <a:xfrm>
                <a:off x="10154969" y="21327631"/>
                <a:ext cx="6447518" cy="8596690"/>
                <a:chOff x="10154970" y="21327632"/>
                <a:chExt cx="5486400" cy="7315200"/>
              </a:xfrm>
            </p:grpSpPr>
            <p:pic>
              <p:nvPicPr>
                <p:cNvPr id="490" name="Picture 489">
                  <a:extLst>
                    <a:ext uri="{FF2B5EF4-FFF2-40B4-BE49-F238E27FC236}">
                      <a16:creationId xmlns:a16="http://schemas.microsoft.com/office/drawing/2014/main" id="{1C464D73-B946-6646-861E-6CFBD651F79B}"/>
                    </a:ext>
                  </a:extLst>
                </p:cNvPr>
                <p:cNvPicPr>
                  <a:picLocks noChangeAspect="1"/>
                </p:cNvPicPr>
                <p:nvPr/>
              </p:nvPicPr>
              <p:blipFill>
                <a:blip r:embed="rId8">
                  <a:extLst>
                    <a:ext uri="{28A0092B-C50C-407E-A947-70E740481C1C}">
                      <a14:useLocalDpi xmlns:a14="http://schemas.microsoft.com/office/drawing/2010/main" val="0"/>
                    </a:ext>
                  </a:extLst>
                </a:blip>
                <a:stretch>
                  <a:fillRect/>
                </a:stretch>
              </p:blipFill>
              <p:spPr>
                <a:xfrm>
                  <a:off x="10154970" y="21327632"/>
                  <a:ext cx="5486400" cy="7315200"/>
                </a:xfrm>
                <a:prstGeom prst="rect">
                  <a:avLst/>
                </a:prstGeom>
              </p:spPr>
            </p:pic>
            <p:sp>
              <p:nvSpPr>
                <p:cNvPr id="467" name="TextBox 466">
                  <a:extLst>
                    <a:ext uri="{FF2B5EF4-FFF2-40B4-BE49-F238E27FC236}">
                      <a16:creationId xmlns:a16="http://schemas.microsoft.com/office/drawing/2014/main" id="{71BF6C2A-7D2C-AD48-9D52-950CAE4077D3}"/>
                    </a:ext>
                  </a:extLst>
                </p:cNvPr>
                <p:cNvSpPr txBox="1"/>
                <p:nvPr/>
              </p:nvSpPr>
              <p:spPr>
                <a:xfrm>
                  <a:off x="11340650" y="23416248"/>
                  <a:ext cx="397348" cy="5399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468" name="TextBox 467">
                  <a:extLst>
                    <a:ext uri="{FF2B5EF4-FFF2-40B4-BE49-F238E27FC236}">
                      <a16:creationId xmlns:a16="http://schemas.microsoft.com/office/drawing/2014/main" id="{677AEBC1-912A-C848-97C4-8A5587B0E4DF}"/>
                    </a:ext>
                  </a:extLst>
                </p:cNvPr>
                <p:cNvSpPr txBox="1"/>
                <p:nvPr/>
              </p:nvSpPr>
              <p:spPr>
                <a:xfrm>
                  <a:off x="13555053" y="22423592"/>
                  <a:ext cx="397347" cy="5399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469" name="TextBox 468">
                  <a:extLst>
                    <a:ext uri="{FF2B5EF4-FFF2-40B4-BE49-F238E27FC236}">
                      <a16:creationId xmlns:a16="http://schemas.microsoft.com/office/drawing/2014/main" id="{769B56B6-11ED-A74D-9A4D-27D12D004C1C}"/>
                    </a:ext>
                  </a:extLst>
                </p:cNvPr>
                <p:cNvSpPr txBox="1"/>
                <p:nvPr/>
              </p:nvSpPr>
              <p:spPr>
                <a:xfrm>
                  <a:off x="12465564" y="22465244"/>
                  <a:ext cx="397347" cy="539940"/>
                </a:xfrm>
                <a:prstGeom prst="rect">
                  <a:avLst/>
                </a:prstGeom>
                <a:noFill/>
              </p:spPr>
              <p:txBody>
                <a:bodyPr wrap="non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a</a:t>
                  </a:r>
                </a:p>
              </p:txBody>
            </p:sp>
            <p:sp>
              <p:nvSpPr>
                <p:cNvPr id="470" name="TextBox 469">
                  <a:extLst>
                    <a:ext uri="{FF2B5EF4-FFF2-40B4-BE49-F238E27FC236}">
                      <a16:creationId xmlns:a16="http://schemas.microsoft.com/office/drawing/2014/main" id="{2C0B96FF-B8B1-E74D-AD18-F7B60C73D065}"/>
                    </a:ext>
                  </a:extLst>
                </p:cNvPr>
                <p:cNvSpPr txBox="1"/>
                <p:nvPr/>
              </p:nvSpPr>
              <p:spPr>
                <a:xfrm>
                  <a:off x="14667259" y="22030602"/>
                  <a:ext cx="879548" cy="539940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2800" dirty="0">
                      <a:solidFill>
                        <a:schemeClr val="tx1">
                          <a:lumMod val="75000"/>
                          <a:lumOff val="25000"/>
                        </a:schemeClr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b</a:t>
                  </a:r>
                </a:p>
              </p:txBody>
            </p:sp>
          </p:grpSp>
          <p:sp>
            <p:nvSpPr>
              <p:cNvPr id="466" name="TextBox 465">
                <a:extLst>
                  <a:ext uri="{FF2B5EF4-FFF2-40B4-BE49-F238E27FC236}">
                    <a16:creationId xmlns:a16="http://schemas.microsoft.com/office/drawing/2014/main" id="{38AD44F8-4682-2B43-A86D-EB3BBE6ED47C}"/>
                  </a:ext>
                </a:extLst>
              </p:cNvPr>
              <p:cNvSpPr txBox="1"/>
              <p:nvPr/>
            </p:nvSpPr>
            <p:spPr>
              <a:xfrm>
                <a:off x="10026094" y="20669706"/>
                <a:ext cx="6876456" cy="105413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254"/>
                  </a:spcBef>
                </a:pPr>
                <a:r>
                  <a:rPr lang="en-US" sz="30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winter temperature  + ↑ pCO</a:t>
                </a:r>
                <a:r>
                  <a:rPr lang="en-US" sz="3000" b="1" i="1" baseline="-25000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2</a:t>
                </a:r>
                <a:r>
                  <a:rPr lang="en-US" sz="30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 = </a:t>
                </a:r>
              </a:p>
              <a:p>
                <a:pPr algn="ctr">
                  <a:spcBef>
                    <a:spcPts val="254"/>
                  </a:spcBef>
                </a:pPr>
                <a:r>
                  <a:rPr lang="en-US" sz="3000" b="1" i="1" u="sng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larger larvae </a:t>
                </a:r>
                <a:r>
                  <a:rPr lang="en-US" sz="30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in spring</a:t>
                </a:r>
              </a:p>
            </p:txBody>
          </p:sp>
          <p:sp>
            <p:nvSpPr>
              <p:cNvPr id="477" name="TextBox 476">
                <a:extLst>
                  <a:ext uri="{FF2B5EF4-FFF2-40B4-BE49-F238E27FC236}">
                    <a16:creationId xmlns:a16="http://schemas.microsoft.com/office/drawing/2014/main" id="{BF6E1316-FBF0-B844-B0FF-64E9E7114267}"/>
                  </a:ext>
                </a:extLst>
              </p:cNvPr>
              <p:cNvSpPr txBox="1"/>
              <p:nvPr/>
            </p:nvSpPr>
            <p:spPr>
              <a:xfrm rot="16200000">
                <a:off x="8310961" y="25595567"/>
                <a:ext cx="4012575" cy="46166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r"/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Larval shell width (</a:t>
                </a:r>
                <a:r>
                  <a:rPr lang="it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µ</a:t>
                </a:r>
                <a:r>
                  <a:rPr lang="en-US" sz="24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m)</a:t>
                </a:r>
              </a:p>
            </p:txBody>
          </p:sp>
        </p:grpSp>
        <p:grpSp>
          <p:nvGrpSpPr>
            <p:cNvPr id="495" name="Group 494">
              <a:extLst>
                <a:ext uri="{FF2B5EF4-FFF2-40B4-BE49-F238E27FC236}">
                  <a16:creationId xmlns:a16="http://schemas.microsoft.com/office/drawing/2014/main" id="{FC2BA83C-0A19-6043-9196-9AB5DB3977EF}"/>
                </a:ext>
              </a:extLst>
            </p:cNvPr>
            <p:cNvGrpSpPr/>
            <p:nvPr/>
          </p:nvGrpSpPr>
          <p:grpSpPr>
            <a:xfrm>
              <a:off x="20955093" y="19786649"/>
              <a:ext cx="1899867" cy="3823568"/>
              <a:chOff x="4577947" y="20676905"/>
              <a:chExt cx="1899867" cy="3823568"/>
            </a:xfrm>
          </p:grpSpPr>
          <p:sp>
            <p:nvSpPr>
              <p:cNvPr id="496" name="Rectangle 495">
                <a:extLst>
                  <a:ext uri="{FF2B5EF4-FFF2-40B4-BE49-F238E27FC236}">
                    <a16:creationId xmlns:a16="http://schemas.microsoft.com/office/drawing/2014/main" id="{65FFB2B1-7A70-C24F-8714-947597B218BD}"/>
                  </a:ext>
                </a:extLst>
              </p:cNvPr>
              <p:cNvSpPr/>
              <p:nvPr/>
            </p:nvSpPr>
            <p:spPr>
              <a:xfrm>
                <a:off x="4577947" y="20676905"/>
                <a:ext cx="1828800" cy="1828800"/>
              </a:xfrm>
              <a:prstGeom prst="rect">
                <a:avLst/>
              </a:prstGeom>
              <a:solidFill>
                <a:srgbClr val="D2E6F1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497" name="TextBox 496">
                <a:extLst>
                  <a:ext uri="{FF2B5EF4-FFF2-40B4-BE49-F238E27FC236}">
                    <a16:creationId xmlns:a16="http://schemas.microsoft.com/office/drawing/2014/main" id="{05E398DC-4620-7941-B49F-3391D7A9842D}"/>
                  </a:ext>
                </a:extLst>
              </p:cNvPr>
              <p:cNvSpPr txBox="1"/>
              <p:nvPr/>
            </p:nvSpPr>
            <p:spPr>
              <a:xfrm>
                <a:off x="4692478" y="20766447"/>
                <a:ext cx="1584088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841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~7.8</a:t>
                </a:r>
              </a:p>
            </p:txBody>
          </p:sp>
          <p:sp>
            <p:nvSpPr>
              <p:cNvPr id="498" name="Rectangle 497">
                <a:extLst>
                  <a:ext uri="{FF2B5EF4-FFF2-40B4-BE49-F238E27FC236}">
                    <a16:creationId xmlns:a16="http://schemas.microsoft.com/office/drawing/2014/main" id="{72D7494C-BD9E-D348-9A4A-BED379D9CD13}"/>
                  </a:ext>
                </a:extLst>
              </p:cNvPr>
              <p:cNvSpPr/>
              <p:nvPr/>
            </p:nvSpPr>
            <p:spPr>
              <a:xfrm>
                <a:off x="4596955" y="22671673"/>
                <a:ext cx="1828800" cy="1828800"/>
              </a:xfrm>
              <a:prstGeom prst="rect">
                <a:avLst/>
              </a:prstGeom>
              <a:solidFill>
                <a:srgbClr val="66A9CF"/>
              </a:solidFill>
              <a:ln>
                <a:solidFill>
                  <a:schemeClr val="bg1">
                    <a:lumMod val="75000"/>
                  </a:schemeClr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3600" dirty="0"/>
              </a:p>
            </p:txBody>
          </p:sp>
          <p:sp>
            <p:nvSpPr>
              <p:cNvPr id="499" name="TextBox 498">
                <a:extLst>
                  <a:ext uri="{FF2B5EF4-FFF2-40B4-BE49-F238E27FC236}">
                    <a16:creationId xmlns:a16="http://schemas.microsoft.com/office/drawing/2014/main" id="{D4382D8A-236F-CC43-8CE0-C3CC744806E6}"/>
                  </a:ext>
                </a:extLst>
              </p:cNvPr>
              <p:cNvSpPr txBox="1"/>
              <p:nvPr/>
            </p:nvSpPr>
            <p:spPr>
              <a:xfrm>
                <a:off x="4620097" y="22807155"/>
                <a:ext cx="1770036" cy="892552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3045 µ</a:t>
                </a:r>
                <a:r>
                  <a:rPr lang="en-US" sz="2600" dirty="0" err="1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atm</a:t>
                </a:r>
                <a:endParaRPr lang="en-US" sz="26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algn="ctr"/>
                <a:r>
                  <a:rPr lang="en-US" sz="2600" dirty="0">
                    <a:solidFill>
                      <a:schemeClr val="tx1">
                        <a:lumMod val="75000"/>
                        <a:lumOff val="2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pH ~7.3</a:t>
                </a:r>
              </a:p>
            </p:txBody>
          </p:sp>
          <p:grpSp>
            <p:nvGrpSpPr>
              <p:cNvPr id="505" name="Group 504">
                <a:extLst>
                  <a:ext uri="{FF2B5EF4-FFF2-40B4-BE49-F238E27FC236}">
                    <a16:creationId xmlns:a16="http://schemas.microsoft.com/office/drawing/2014/main" id="{6409C417-FE7C-714B-B1FD-50C3E67B5363}"/>
                  </a:ext>
                </a:extLst>
              </p:cNvPr>
              <p:cNvGrpSpPr/>
              <p:nvPr/>
            </p:nvGrpSpPr>
            <p:grpSpPr>
              <a:xfrm>
                <a:off x="4778796" y="23774405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516" name="Triangle 515">
                  <a:extLst>
                    <a:ext uri="{FF2B5EF4-FFF2-40B4-BE49-F238E27FC236}">
                      <a16:creationId xmlns:a16="http://schemas.microsoft.com/office/drawing/2014/main" id="{79AD9578-1687-7647-8D23-9D9FF3B0EE51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17" name="Rectangle 516">
                  <a:extLst>
                    <a:ext uri="{FF2B5EF4-FFF2-40B4-BE49-F238E27FC236}">
                      <a16:creationId xmlns:a16="http://schemas.microsoft.com/office/drawing/2014/main" id="{5DBF9D5C-547C-3142-AA4B-A559768019B2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18" name="Oval 517">
                  <a:extLst>
                    <a:ext uri="{FF2B5EF4-FFF2-40B4-BE49-F238E27FC236}">
                      <a16:creationId xmlns:a16="http://schemas.microsoft.com/office/drawing/2014/main" id="{953738C2-4BF3-F94D-85CE-16BAF990D2B7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19" name="TextBox 518">
                  <a:extLst>
                    <a:ext uri="{FF2B5EF4-FFF2-40B4-BE49-F238E27FC236}">
                      <a16:creationId xmlns:a16="http://schemas.microsoft.com/office/drawing/2014/main" id="{C84AF224-B6F2-A549-A06C-C8BA99C6E081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  <p:grpSp>
            <p:nvGrpSpPr>
              <p:cNvPr id="507" name="Group 506">
                <a:extLst>
                  <a:ext uri="{FF2B5EF4-FFF2-40B4-BE49-F238E27FC236}">
                    <a16:creationId xmlns:a16="http://schemas.microsoft.com/office/drawing/2014/main" id="{27631356-1829-5041-B5A1-C74D155BA926}"/>
                  </a:ext>
                </a:extLst>
              </p:cNvPr>
              <p:cNvGrpSpPr/>
              <p:nvPr/>
            </p:nvGrpSpPr>
            <p:grpSpPr>
              <a:xfrm>
                <a:off x="4789998" y="21783459"/>
                <a:ext cx="1687816" cy="707886"/>
                <a:chOff x="1328624" y="22258339"/>
                <a:chExt cx="1687816" cy="707886"/>
              </a:xfrm>
            </p:grpSpPr>
            <p:sp>
              <p:nvSpPr>
                <p:cNvPr id="508" name="Triangle 507">
                  <a:extLst>
                    <a:ext uri="{FF2B5EF4-FFF2-40B4-BE49-F238E27FC236}">
                      <a16:creationId xmlns:a16="http://schemas.microsoft.com/office/drawing/2014/main" id="{23F60C48-BD28-5941-949E-5CDB2D6E5C6F}"/>
                    </a:ext>
                  </a:extLst>
                </p:cNvPr>
                <p:cNvSpPr/>
                <p:nvPr/>
              </p:nvSpPr>
              <p:spPr>
                <a:xfrm>
                  <a:off x="1721791" y="22447239"/>
                  <a:ext cx="274320" cy="274320"/>
                </a:xfrm>
                <a:prstGeom prst="triangl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09" name="Rectangle 508">
                  <a:extLst>
                    <a:ext uri="{FF2B5EF4-FFF2-40B4-BE49-F238E27FC236}">
                      <a16:creationId xmlns:a16="http://schemas.microsoft.com/office/drawing/2014/main" id="{852F840F-B20B-5544-B1C8-7648634958E6}"/>
                    </a:ext>
                  </a:extLst>
                </p:cNvPr>
                <p:cNvSpPr/>
                <p:nvPr/>
              </p:nvSpPr>
              <p:spPr>
                <a:xfrm>
                  <a:off x="1328624" y="22477849"/>
                  <a:ext cx="246888" cy="246888"/>
                </a:xfrm>
                <a:prstGeom prst="rect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10" name="Oval 509">
                  <a:extLst>
                    <a:ext uri="{FF2B5EF4-FFF2-40B4-BE49-F238E27FC236}">
                      <a16:creationId xmlns:a16="http://schemas.microsoft.com/office/drawing/2014/main" id="{CB96F714-FA14-4947-B94A-7D968228E941}"/>
                    </a:ext>
                  </a:extLst>
                </p:cNvPr>
                <p:cNvSpPr/>
                <p:nvPr/>
              </p:nvSpPr>
              <p:spPr>
                <a:xfrm>
                  <a:off x="2106193" y="22469453"/>
                  <a:ext cx="256032" cy="256032"/>
                </a:xfrm>
                <a:prstGeom prst="ellipse">
                  <a:avLst/>
                </a:prstGeom>
                <a:solidFill>
                  <a:schemeClr val="bg1">
                    <a:lumMod val="50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 sz="3600"/>
                </a:p>
              </p:txBody>
            </p:sp>
            <p:sp>
              <p:nvSpPr>
                <p:cNvPr id="511" name="TextBox 510">
                  <a:extLst>
                    <a:ext uri="{FF2B5EF4-FFF2-40B4-BE49-F238E27FC236}">
                      <a16:creationId xmlns:a16="http://schemas.microsoft.com/office/drawing/2014/main" id="{6BF604AC-BD32-3144-BB61-3A17546A1D84}"/>
                    </a:ext>
                  </a:extLst>
                </p:cNvPr>
                <p:cNvSpPr txBox="1"/>
                <p:nvPr/>
              </p:nvSpPr>
              <p:spPr>
                <a:xfrm>
                  <a:off x="2365585" y="22258339"/>
                  <a:ext cx="650855" cy="707886"/>
                </a:xfrm>
                <a:prstGeom prst="rect">
                  <a:avLst/>
                </a:prstGeom>
                <a:noFill/>
              </p:spPr>
              <p:txBody>
                <a:bodyPr wrap="square" rtlCol="0">
                  <a:spAutoFit/>
                </a:bodyPr>
                <a:lstStyle/>
                <a:p>
                  <a:r>
                    <a:rPr lang="en-US" sz="4000" dirty="0">
                      <a:solidFill>
                        <a:schemeClr val="bg1">
                          <a:lumMod val="50000"/>
                        </a:schemeClr>
                      </a:solidFill>
                    </a:rPr>
                    <a:t>✳︎</a:t>
                  </a:r>
                  <a:r>
                    <a:rPr lang="en-US" sz="36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✳</a:t>
                  </a:r>
                  <a:r>
                    <a:rPr lang="en-US" sz="3200" dirty="0">
                      <a:solidFill>
                        <a:schemeClr val="bg1">
                          <a:lumMod val="50000"/>
                        </a:schemeClr>
                      </a:solidFill>
                      <a:latin typeface="Arial Unicode MS" panose="020B0604020202020204" pitchFamily="34" charset="-128"/>
                      <a:ea typeface="Arial Unicode MS" panose="020B0604020202020204" pitchFamily="34" charset="-128"/>
                    </a:rPr>
                    <a:t>︎</a:t>
                  </a:r>
                  <a:endParaRPr lang="en-US" sz="4000" dirty="0">
                    <a:solidFill>
                      <a:schemeClr val="bg1">
                        <a:lumMod val="50000"/>
                      </a:schemeClr>
                    </a:solidFill>
                    <a:latin typeface="Arial Unicode MS" panose="020B0604020202020204" pitchFamily="34" charset="-128"/>
                    <a:ea typeface="Arial Unicode MS" panose="020B0604020202020204" pitchFamily="34" charset="-128"/>
                  </a:endParaRPr>
                </a:p>
              </p:txBody>
            </p:sp>
          </p:grpSp>
        </p:grpSp>
        <p:sp>
          <p:nvSpPr>
            <p:cNvPr id="524" name="Rectangle 523">
              <a:extLst>
                <a:ext uri="{FF2B5EF4-FFF2-40B4-BE49-F238E27FC236}">
                  <a16:creationId xmlns:a16="http://schemas.microsoft.com/office/drawing/2014/main" id="{94CB0B99-04F1-2946-BD87-4F4CF69ECFAD}"/>
                </a:ext>
              </a:extLst>
            </p:cNvPr>
            <p:cNvSpPr/>
            <p:nvPr/>
          </p:nvSpPr>
          <p:spPr>
            <a:xfrm>
              <a:off x="14417677" y="24015955"/>
              <a:ext cx="8525599" cy="486551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Overflow="overflow" horzOverflow="overflow" vert="horz" wrap="square" lIns="38671" tIns="19335" rIns="38671" bIns="19335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algn="ctr"/>
              <a:endParaRPr lang="en-US" sz="3600" dirty="0"/>
            </a:p>
          </p:txBody>
        </p:sp>
        <p:grpSp>
          <p:nvGrpSpPr>
            <p:cNvPr id="474" name="Group 473">
              <a:extLst>
                <a:ext uri="{FF2B5EF4-FFF2-40B4-BE49-F238E27FC236}">
                  <a16:creationId xmlns:a16="http://schemas.microsoft.com/office/drawing/2014/main" id="{5209F929-65A4-7745-A540-F6A1BA64CED0}"/>
                </a:ext>
              </a:extLst>
            </p:cNvPr>
            <p:cNvGrpSpPr/>
            <p:nvPr/>
          </p:nvGrpSpPr>
          <p:grpSpPr>
            <a:xfrm>
              <a:off x="14417641" y="24270942"/>
              <a:ext cx="8462323" cy="5026170"/>
              <a:chOff x="10091022" y="24875787"/>
              <a:chExt cx="7597799" cy="4512687"/>
            </a:xfrm>
          </p:grpSpPr>
          <p:grpSp>
            <p:nvGrpSpPr>
              <p:cNvPr id="223" name="Group 222">
                <a:extLst>
                  <a:ext uri="{FF2B5EF4-FFF2-40B4-BE49-F238E27FC236}">
                    <a16:creationId xmlns:a16="http://schemas.microsoft.com/office/drawing/2014/main" id="{B3290759-C427-0B43-88CE-802F9F44E5BC}"/>
                  </a:ext>
                </a:extLst>
              </p:cNvPr>
              <p:cNvGrpSpPr/>
              <p:nvPr/>
            </p:nvGrpSpPr>
            <p:grpSpPr>
              <a:xfrm>
                <a:off x="10091024" y="25540975"/>
                <a:ext cx="7584315" cy="3745665"/>
                <a:chOff x="1082120" y="8539403"/>
                <a:chExt cx="3723664" cy="1838704"/>
              </a:xfrm>
            </p:grpSpPr>
            <p:pic>
              <p:nvPicPr>
                <p:cNvPr id="377" name="Picture 376">
                  <a:extLst>
                    <a:ext uri="{FF2B5EF4-FFF2-40B4-BE49-F238E27FC236}">
                      <a16:creationId xmlns:a16="http://schemas.microsoft.com/office/drawing/2014/main" id="{4F666160-A4C2-2C45-859D-5F7423AFADEE}"/>
                    </a:ext>
                  </a:extLst>
                </p:cNvPr>
                <p:cNvPicPr>
                  <a:picLocks noChangeAspect="1"/>
                </p:cNvPicPr>
                <p:nvPr/>
              </p:nvPicPr>
              <p:blipFill rotWithShape="1">
                <a:blip r:embed="rId9"/>
                <a:srcRect t="24020" r="23065"/>
                <a:stretch/>
              </p:blipFill>
              <p:spPr>
                <a:xfrm>
                  <a:off x="1082120" y="8539403"/>
                  <a:ext cx="3723664" cy="1838704"/>
                </a:xfrm>
                <a:prstGeom prst="rect">
                  <a:avLst/>
                </a:prstGeom>
              </p:spPr>
            </p:pic>
            <p:grpSp>
              <p:nvGrpSpPr>
                <p:cNvPr id="378" name="Group 377">
                  <a:extLst>
                    <a:ext uri="{FF2B5EF4-FFF2-40B4-BE49-F238E27FC236}">
                      <a16:creationId xmlns:a16="http://schemas.microsoft.com/office/drawing/2014/main" id="{93C28721-76E7-F94D-B132-BA9BC43183A8}"/>
                    </a:ext>
                  </a:extLst>
                </p:cNvPr>
                <p:cNvGrpSpPr/>
                <p:nvPr/>
              </p:nvGrpSpPr>
              <p:grpSpPr>
                <a:xfrm>
                  <a:off x="3286092" y="8577110"/>
                  <a:ext cx="1288243" cy="1306562"/>
                  <a:chOff x="5225969" y="8739349"/>
                  <a:chExt cx="1288243" cy="1306562"/>
                </a:xfrm>
              </p:grpSpPr>
              <p:sp>
                <p:nvSpPr>
                  <p:cNvPr id="379" name="TextBox 378">
                    <a:extLst>
                      <a:ext uri="{FF2B5EF4-FFF2-40B4-BE49-F238E27FC236}">
                        <a16:creationId xmlns:a16="http://schemas.microsoft.com/office/drawing/2014/main" id="{41741D6B-9331-0646-AA3B-A3F406DE5E55}"/>
                      </a:ext>
                    </a:extLst>
                  </p:cNvPr>
                  <p:cNvSpPr txBox="1"/>
                  <p:nvPr/>
                </p:nvSpPr>
                <p:spPr>
                  <a:xfrm>
                    <a:off x="6264431" y="9068645"/>
                    <a:ext cx="189044" cy="2568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380" name="TextBox 379">
                    <a:extLst>
                      <a:ext uri="{FF2B5EF4-FFF2-40B4-BE49-F238E27FC236}">
                        <a16:creationId xmlns:a16="http://schemas.microsoft.com/office/drawing/2014/main" id="{E8F5A59C-6DBF-8541-B98B-26B507624F9F}"/>
                      </a:ext>
                    </a:extLst>
                  </p:cNvPr>
                  <p:cNvSpPr txBox="1"/>
                  <p:nvPr/>
                </p:nvSpPr>
                <p:spPr>
                  <a:xfrm>
                    <a:off x="6264432" y="8739349"/>
                    <a:ext cx="249780" cy="256843"/>
                  </a:xfrm>
                  <a:prstGeom prst="rect">
                    <a:avLst/>
                  </a:prstGeom>
                  <a:noFill/>
                </p:spPr>
                <p:txBody>
                  <a:bodyPr wrap="squar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a</a:t>
                    </a:r>
                  </a:p>
                </p:txBody>
              </p:sp>
              <p:sp>
                <p:nvSpPr>
                  <p:cNvPr id="381" name="TextBox 380">
                    <a:extLst>
                      <a:ext uri="{FF2B5EF4-FFF2-40B4-BE49-F238E27FC236}">
                        <a16:creationId xmlns:a16="http://schemas.microsoft.com/office/drawing/2014/main" id="{CA7FE406-EE94-3B4A-B434-CF47414DF8D6}"/>
                      </a:ext>
                    </a:extLst>
                  </p:cNvPr>
                  <p:cNvSpPr txBox="1"/>
                  <p:nvPr/>
                </p:nvSpPr>
                <p:spPr>
                  <a:xfrm>
                    <a:off x="5225969" y="9446720"/>
                    <a:ext cx="189044" cy="2568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  <p:sp>
                <p:nvSpPr>
                  <p:cNvPr id="382" name="TextBox 381">
                    <a:extLst>
                      <a:ext uri="{FF2B5EF4-FFF2-40B4-BE49-F238E27FC236}">
                        <a16:creationId xmlns:a16="http://schemas.microsoft.com/office/drawing/2014/main" id="{B8E79B9D-C2B4-FA41-80B4-17EA8DB0D244}"/>
                      </a:ext>
                    </a:extLst>
                  </p:cNvPr>
                  <p:cNvSpPr txBox="1"/>
                  <p:nvPr/>
                </p:nvSpPr>
                <p:spPr>
                  <a:xfrm>
                    <a:off x="5225969" y="9789068"/>
                    <a:ext cx="189044" cy="256843"/>
                  </a:xfrm>
                  <a:prstGeom prst="rect">
                    <a:avLst/>
                  </a:prstGeom>
                  <a:noFill/>
                </p:spPr>
                <p:txBody>
                  <a:bodyPr wrap="none" rtlCol="0">
                    <a:spAutoFit/>
                  </a:bodyPr>
                  <a:lstStyle/>
                  <a:p>
                    <a:r>
                      <a:rPr lang="en-US" sz="2800" dirty="0">
                        <a:solidFill>
                          <a:schemeClr val="tx1">
                            <a:lumMod val="75000"/>
                            <a:lumOff val="25000"/>
                          </a:schemeClr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rPr>
                      <a:t>b</a:t>
                    </a:r>
                  </a:p>
                </p:txBody>
              </p:sp>
            </p:grpSp>
          </p:grpSp>
          <p:sp>
            <p:nvSpPr>
              <p:cNvPr id="224" name="TextBox 223">
                <a:extLst>
                  <a:ext uri="{FF2B5EF4-FFF2-40B4-BE49-F238E27FC236}">
                    <a16:creationId xmlns:a16="http://schemas.microsoft.com/office/drawing/2014/main" id="{CB710B67-937A-C44B-93CB-3C2901B95FB7}"/>
                  </a:ext>
                </a:extLst>
              </p:cNvPr>
              <p:cNvSpPr txBox="1"/>
              <p:nvPr/>
            </p:nvSpPr>
            <p:spPr>
              <a:xfrm>
                <a:off x="10091022" y="24875787"/>
                <a:ext cx="7597799" cy="469767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>
                  <a:spcBef>
                    <a:spcPts val="254"/>
                  </a:spcBef>
                </a:pPr>
                <a:r>
                  <a:rPr lang="en-US" sz="2800" b="1" i="1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↑ winter temperature = </a:t>
                </a:r>
                <a:r>
                  <a:rPr lang="en-US" sz="2800" b="1" i="1" u="sng" dirty="0">
                    <a:solidFill>
                      <a:schemeClr val="accent2">
                        <a:lumMod val="7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earlier larval release </a:t>
                </a:r>
              </a:p>
            </p:txBody>
          </p:sp>
          <p:sp>
            <p:nvSpPr>
              <p:cNvPr id="225" name="TextBox 224">
                <a:extLst>
                  <a:ext uri="{FF2B5EF4-FFF2-40B4-BE49-F238E27FC236}">
                    <a16:creationId xmlns:a16="http://schemas.microsoft.com/office/drawing/2014/main" id="{DF8AF103-B606-4941-BABA-26684BC29B89}"/>
                  </a:ext>
                </a:extLst>
              </p:cNvPr>
              <p:cNvSpPr txBox="1"/>
              <p:nvPr/>
            </p:nvSpPr>
            <p:spPr>
              <a:xfrm>
                <a:off x="10091022" y="28926809"/>
                <a:ext cx="7584313" cy="461665"/>
              </a:xfrm>
              <a:prstGeom prst="rect">
                <a:avLst/>
              </a:prstGeom>
              <a:solidFill>
                <a:schemeClr val="bg1"/>
              </a:solidFill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sz="2400" dirty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No. days to peak larval release</a:t>
                </a:r>
              </a:p>
            </p:txBody>
          </p:sp>
        </p:grpSp>
        <p:sp>
          <p:nvSpPr>
            <p:cNvPr id="545" name="TextBox 544">
              <a:extLst>
                <a:ext uri="{FF2B5EF4-FFF2-40B4-BE49-F238E27FC236}">
                  <a16:creationId xmlns:a16="http://schemas.microsoft.com/office/drawing/2014/main" id="{CD6E59CF-249E-0D4B-A255-A206B555AC50}"/>
                </a:ext>
              </a:extLst>
            </p:cNvPr>
            <p:cNvSpPr txBox="1"/>
            <p:nvPr/>
          </p:nvSpPr>
          <p:spPr>
            <a:xfrm>
              <a:off x="8960867" y="28838958"/>
              <a:ext cx="4012575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2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Parental winter treatment</a:t>
              </a:r>
            </a:p>
          </p:txBody>
        </p:sp>
      </p:grpSp>
      <p:sp>
        <p:nvSpPr>
          <p:cNvPr id="550" name="TextBox 549">
            <a:extLst>
              <a:ext uri="{FF2B5EF4-FFF2-40B4-BE49-F238E27FC236}">
                <a16:creationId xmlns:a16="http://schemas.microsoft.com/office/drawing/2014/main" id="{C787FE51-BF55-6540-9820-253CA119C976}"/>
              </a:ext>
            </a:extLst>
          </p:cNvPr>
          <p:cNvSpPr txBox="1"/>
          <p:nvPr/>
        </p:nvSpPr>
        <p:spPr>
          <a:xfrm>
            <a:off x="23358430" y="11793818"/>
            <a:ext cx="8372685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sz="35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Olympia oyster, </a:t>
            </a:r>
            <a:r>
              <a:rPr lang="en-US" sz="3500" dirty="0" err="1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Ostrea</a:t>
            </a:r>
            <a:r>
              <a:rPr lang="en-US" sz="35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 </a:t>
            </a:r>
            <a:r>
              <a:rPr lang="en-US" sz="3500" dirty="0" err="1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lurida</a:t>
            </a:r>
            <a:endParaRPr lang="en-US" sz="3500" dirty="0">
              <a:solidFill>
                <a:schemeClr val="accent2">
                  <a:lumMod val="75000"/>
                </a:schemeClr>
              </a:solidFill>
              <a:latin typeface="Avenir Medium" panose="02000503020000020003" pitchFamily="2" charset="0"/>
              <a:cs typeface="Lato" panose="020F0502020204030203" pitchFamily="34" charset="0"/>
            </a:endParaRPr>
          </a:p>
          <a:p>
            <a:pPr>
              <a:lnSpc>
                <a:spcPct val="100000"/>
              </a:lnSpc>
              <a:spcBef>
                <a:spcPts val="0"/>
              </a:spcBef>
            </a:pPr>
            <a:endParaRPr lang="en-US" sz="3500" dirty="0">
              <a:latin typeface="Avenir Medium" panose="02000503020000020003" pitchFamily="2" charset="0"/>
              <a:cs typeface="Lato" panose="020F0502020204030203" pitchFamily="34" charset="0"/>
            </a:endParaRP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dirty="0">
                <a:latin typeface="Avenir Medium" panose="02000503020000020003" pitchFamily="2" charset="0"/>
                <a:cs typeface="Lato" panose="020F0502020204030203" pitchFamily="34" charset="0"/>
              </a:rPr>
              <a:t>Native to N. American Pacific Coast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b="1" dirty="0">
                <a:latin typeface="Avenir Medium" panose="02000503020000020003" pitchFamily="2" charset="0"/>
                <a:cs typeface="Lato" panose="020F0502020204030203" pitchFamily="34" charset="0"/>
              </a:rPr>
              <a:t>Females brood larvae for ~2 weeks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dirty="0">
                <a:latin typeface="Avenir Medium" panose="02000503020000020003" pitchFamily="2" charset="0"/>
                <a:cs typeface="Lato" panose="020F0502020204030203" pitchFamily="34" charset="0"/>
              </a:rPr>
              <a:t>Hermaphroditic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dirty="0">
                <a:latin typeface="Avenir Medium" panose="02000503020000020003" pitchFamily="2" charset="0"/>
                <a:cs typeface="Lato" panose="020F0502020204030203" pitchFamily="34" charset="0"/>
              </a:rPr>
              <a:t>Overexploited; now being restored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dirty="0">
                <a:latin typeface="Avenir Medium" panose="02000503020000020003" pitchFamily="2" charset="0"/>
                <a:cs typeface="Lato" panose="020F0502020204030203" pitchFamily="34" charset="0"/>
              </a:rPr>
              <a:t>Grown and sold commercially</a:t>
            </a:r>
          </a:p>
          <a:p>
            <a:pPr marL="571500" indent="-571500">
              <a:lnSpc>
                <a:spcPct val="100000"/>
              </a:lnSpc>
              <a:spcBef>
                <a:spcPts val="0"/>
              </a:spcBef>
              <a:buFontTx/>
              <a:buChar char="-"/>
            </a:pPr>
            <a:r>
              <a:rPr lang="en-US" sz="3500" dirty="0">
                <a:latin typeface="Avenir Medium" panose="02000503020000020003" pitchFamily="2" charset="0"/>
                <a:cs typeface="Lato" panose="020F0502020204030203" pitchFamily="34" charset="0"/>
              </a:rPr>
              <a:t>Small but mighty tasty</a:t>
            </a:r>
          </a:p>
        </p:txBody>
      </p:sp>
      <p:sp>
        <p:nvSpPr>
          <p:cNvPr id="551" name="TextBox 550">
            <a:extLst>
              <a:ext uri="{FF2B5EF4-FFF2-40B4-BE49-F238E27FC236}">
                <a16:creationId xmlns:a16="http://schemas.microsoft.com/office/drawing/2014/main" id="{C03B7480-CF6D-5143-B04C-54708B2C59EE}"/>
              </a:ext>
            </a:extLst>
          </p:cNvPr>
          <p:cNvSpPr txBox="1"/>
          <p:nvPr/>
        </p:nvSpPr>
        <p:spPr>
          <a:xfrm>
            <a:off x="838491" y="30339772"/>
            <a:ext cx="30327018" cy="48320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First observations of intergenerational carryover effects in an </a:t>
            </a:r>
            <a:r>
              <a:rPr lang="en-US" sz="4000" i="1" dirty="0" err="1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Ostrea</a:t>
            </a:r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 species.  </a:t>
            </a:r>
          </a:p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	</a:t>
            </a:r>
            <a:r>
              <a:rPr lang="en-US" sz="4000" dirty="0">
                <a:latin typeface="Avenir Medium" panose="02000503020000020003" pitchFamily="2" charset="0"/>
                <a:cs typeface="Lato" panose="020F0502020204030203" pitchFamily="34" charset="0"/>
              </a:rPr>
              <a:t>Parental exposure to stress may ”prime” offspring for stressful environment – a possible adaptation mechanism.</a:t>
            </a:r>
          </a:p>
          <a:p>
            <a:endParaRPr lang="en-US" sz="2800" dirty="0">
              <a:solidFill>
                <a:schemeClr val="accent2">
                  <a:lumMod val="75000"/>
                </a:schemeClr>
              </a:solidFill>
              <a:latin typeface="Avenir Medium" panose="02000503020000020003" pitchFamily="2" charset="0"/>
              <a:cs typeface="Lato" panose="020F0502020204030203" pitchFamily="34" charset="0"/>
            </a:endParaRPr>
          </a:p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Olympia oysters</a:t>
            </a:r>
            <a:endParaRPr lang="en-US" sz="4000" dirty="0">
              <a:latin typeface="Avenir Medium" panose="02000503020000020003" pitchFamily="2" charset="0"/>
              <a:cs typeface="Lato" panose="020F0502020204030203" pitchFamily="34" charset="0"/>
            </a:endParaRPr>
          </a:p>
          <a:p>
            <a:pPr marL="685800" indent="-685800">
              <a:buFontTx/>
              <a:buChar char="-"/>
            </a:pPr>
            <a:r>
              <a:rPr lang="en-US" sz="4000" dirty="0">
                <a:latin typeface="Avenir Medium" panose="02000503020000020003" pitchFamily="2" charset="0"/>
                <a:cs typeface="Lato" panose="020F0502020204030203" pitchFamily="34" charset="0"/>
              </a:rPr>
              <a:t>Could reproduce earlier after warmer winters, </a:t>
            </a:r>
            <a:r>
              <a:rPr lang="en-US" sz="4000" i="1" dirty="0">
                <a:latin typeface="Avenir Medium" panose="02000503020000020003" pitchFamily="2" charset="0"/>
                <a:cs typeface="Lato" panose="020F0502020204030203" pitchFamily="34" charset="0"/>
              </a:rPr>
              <a:t>e.g.</a:t>
            </a:r>
            <a:r>
              <a:rPr lang="en-US" sz="4000" dirty="0">
                <a:latin typeface="Avenir Medium" panose="02000503020000020003" pitchFamily="2" charset="0"/>
                <a:cs typeface="Lato" panose="020F0502020204030203" pitchFamily="34" charset="0"/>
              </a:rPr>
              <a:t> during marine heat wave</a:t>
            </a:r>
          </a:p>
          <a:p>
            <a:pPr marL="685800" indent="-685800">
              <a:buFontTx/>
              <a:buChar char="-"/>
            </a:pPr>
            <a:r>
              <a:rPr lang="en-US" sz="4000" dirty="0">
                <a:latin typeface="Avenir Medium" panose="02000503020000020003" pitchFamily="2" charset="0"/>
                <a:cs typeface="Lato" panose="020F0502020204030203" pitchFamily="34" charset="0"/>
              </a:rPr>
              <a:t>Winter acidification + warming may positively affect offspring – larger larvae (faster growth?), higher surviving juveniles. </a:t>
            </a:r>
          </a:p>
          <a:p>
            <a:pPr marL="685800" indent="-685800">
              <a:buFontTx/>
              <a:buChar char="-"/>
            </a:pPr>
            <a:endParaRPr lang="en-US" sz="4000" dirty="0">
              <a:latin typeface="Avenir Medium" panose="02000503020000020003" pitchFamily="2" charset="0"/>
              <a:cs typeface="Lato" panose="020F0502020204030203" pitchFamily="34" charset="0"/>
            </a:endParaRPr>
          </a:p>
          <a:p>
            <a:r>
              <a:rPr lang="en-US" sz="4000" dirty="0">
                <a:solidFill>
                  <a:schemeClr val="accent2">
                    <a:lumMod val="75000"/>
                  </a:schemeClr>
                </a:solidFill>
                <a:latin typeface="Avenir Medium" panose="02000503020000020003" pitchFamily="2" charset="0"/>
                <a:cs typeface="Lato" panose="020F0502020204030203" pitchFamily="34" charset="0"/>
              </a:rPr>
              <a:t>Potential applications – </a:t>
            </a:r>
            <a:r>
              <a:rPr lang="en-US" sz="4000" dirty="0">
                <a:latin typeface="Avenir Medium" panose="02000503020000020003" pitchFamily="2" charset="0"/>
                <a:cs typeface="Lato" panose="020F0502020204030203" pitchFamily="34" charset="0"/>
              </a:rPr>
              <a:t>Don’t buffer seawater or protect wild populations from acidification, adult exposure may be important</a:t>
            </a:r>
          </a:p>
        </p:txBody>
      </p:sp>
      <p:grpSp>
        <p:nvGrpSpPr>
          <p:cNvPr id="560" name="Group 559">
            <a:extLst>
              <a:ext uri="{FF2B5EF4-FFF2-40B4-BE49-F238E27FC236}">
                <a16:creationId xmlns:a16="http://schemas.microsoft.com/office/drawing/2014/main" id="{424A80AE-5902-BF43-82A1-574E9999F1E7}"/>
              </a:ext>
            </a:extLst>
          </p:cNvPr>
          <p:cNvGrpSpPr/>
          <p:nvPr/>
        </p:nvGrpSpPr>
        <p:grpSpPr>
          <a:xfrm>
            <a:off x="20305046" y="12676360"/>
            <a:ext cx="2839358" cy="2567026"/>
            <a:chOff x="20083401" y="13284777"/>
            <a:chExt cx="2839358" cy="2567026"/>
          </a:xfrm>
        </p:grpSpPr>
        <p:pic>
          <p:nvPicPr>
            <p:cNvPr id="548" name="Picture 547">
              <a:extLst>
                <a:ext uri="{FF2B5EF4-FFF2-40B4-BE49-F238E27FC236}">
                  <a16:creationId xmlns:a16="http://schemas.microsoft.com/office/drawing/2014/main" id="{25DBB236-AF81-3444-82C9-219DD5DF529C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20608894" y="13311406"/>
              <a:ext cx="2313865" cy="2540397"/>
            </a:xfrm>
            <a:prstGeom prst="rect">
              <a:avLst/>
            </a:prstGeom>
          </p:spPr>
        </p:pic>
        <p:sp>
          <p:nvSpPr>
            <p:cNvPr id="554" name="TextBox 553">
              <a:extLst>
                <a:ext uri="{FF2B5EF4-FFF2-40B4-BE49-F238E27FC236}">
                  <a16:creationId xmlns:a16="http://schemas.microsoft.com/office/drawing/2014/main" id="{E7CA068A-581F-2E40-BB7D-3CFABDFDCB81}"/>
                </a:ext>
              </a:extLst>
            </p:cNvPr>
            <p:cNvSpPr txBox="1"/>
            <p:nvPr/>
          </p:nvSpPr>
          <p:spPr>
            <a:xfrm rot="16200000">
              <a:off x="19790211" y="14389002"/>
              <a:ext cx="95571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/>
                <a:t>~35 mm</a:t>
              </a:r>
            </a:p>
          </p:txBody>
        </p:sp>
        <p:grpSp>
          <p:nvGrpSpPr>
            <p:cNvPr id="559" name="Group 558">
              <a:extLst>
                <a:ext uri="{FF2B5EF4-FFF2-40B4-BE49-F238E27FC236}">
                  <a16:creationId xmlns:a16="http://schemas.microsoft.com/office/drawing/2014/main" id="{E711D44E-E790-6F40-BBFA-78F7385B5437}"/>
                </a:ext>
              </a:extLst>
            </p:cNvPr>
            <p:cNvGrpSpPr/>
            <p:nvPr/>
          </p:nvGrpSpPr>
          <p:grpSpPr>
            <a:xfrm>
              <a:off x="20440032" y="13284777"/>
              <a:ext cx="298025" cy="2556268"/>
              <a:chOff x="20440032" y="13295535"/>
              <a:chExt cx="298025" cy="2556268"/>
            </a:xfrm>
          </p:grpSpPr>
          <p:cxnSp>
            <p:nvCxnSpPr>
              <p:cNvPr id="553" name="Straight Connector 552">
                <a:extLst>
                  <a:ext uri="{FF2B5EF4-FFF2-40B4-BE49-F238E27FC236}">
                    <a16:creationId xmlns:a16="http://schemas.microsoft.com/office/drawing/2014/main" id="{E8B8AE11-C7EC-5C44-9175-2D064A927673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0440032" y="13295535"/>
                <a:ext cx="0" cy="2556268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6" name="Straight Connector 555">
                <a:extLst>
                  <a:ext uri="{FF2B5EF4-FFF2-40B4-BE49-F238E27FC236}">
                    <a16:creationId xmlns:a16="http://schemas.microsoft.com/office/drawing/2014/main" id="{35EABBC8-0F66-9342-ACD9-F03C2DB053D2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441975" y="13297472"/>
                <a:ext cx="29608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58" name="Straight Connector 557">
                <a:extLst>
                  <a:ext uri="{FF2B5EF4-FFF2-40B4-BE49-F238E27FC236}">
                    <a16:creationId xmlns:a16="http://schemas.microsoft.com/office/drawing/2014/main" id="{6A0D68AF-A5EB-D740-A6DF-4EA66C0B33DC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20441975" y="15851803"/>
                <a:ext cx="296082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572" name="Group 571">
            <a:extLst>
              <a:ext uri="{FF2B5EF4-FFF2-40B4-BE49-F238E27FC236}">
                <a16:creationId xmlns:a16="http://schemas.microsoft.com/office/drawing/2014/main" id="{9DBB48E2-10E2-E043-82A0-23EFE8991988}"/>
              </a:ext>
            </a:extLst>
          </p:cNvPr>
          <p:cNvGrpSpPr/>
          <p:nvPr/>
        </p:nvGrpSpPr>
        <p:grpSpPr>
          <a:xfrm>
            <a:off x="13171408" y="36918719"/>
            <a:ext cx="1385765" cy="1357594"/>
            <a:chOff x="3433834" y="36852187"/>
            <a:chExt cx="2277841" cy="2231535"/>
          </a:xfrm>
        </p:grpSpPr>
        <p:sp>
          <p:nvSpPr>
            <p:cNvPr id="569" name="Rectangle 568">
              <a:extLst>
                <a:ext uri="{FF2B5EF4-FFF2-40B4-BE49-F238E27FC236}">
                  <a16:creationId xmlns:a16="http://schemas.microsoft.com/office/drawing/2014/main" id="{08A14C13-BE95-FE41-97F0-E9BE6B3B3289}"/>
                </a:ext>
              </a:extLst>
            </p:cNvPr>
            <p:cNvSpPr/>
            <p:nvPr/>
          </p:nvSpPr>
          <p:spPr>
            <a:xfrm>
              <a:off x="3433834" y="36852187"/>
              <a:ext cx="2277841" cy="22315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70" name="Graphic 11">
              <a:extLst>
                <a:ext uri="{FF2B5EF4-FFF2-40B4-BE49-F238E27FC236}">
                  <a16:creationId xmlns:a16="http://schemas.microsoft.com/office/drawing/2014/main" id="{F009817F-6109-FD48-A05C-003DE8C132DB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537347" y="36954364"/>
              <a:ext cx="2058227" cy="2058227"/>
            </a:xfrm>
            <a:prstGeom prst="rect">
              <a:avLst/>
            </a:prstGeom>
          </p:spPr>
        </p:pic>
      </p:grpSp>
      <p:pic>
        <p:nvPicPr>
          <p:cNvPr id="574" name="Picture 573" descr="Roberts-lab-logo.png">
            <a:extLst>
              <a:ext uri="{FF2B5EF4-FFF2-40B4-BE49-F238E27FC236}">
                <a16:creationId xmlns:a16="http://schemas.microsoft.com/office/drawing/2014/main" id="{AFB61E77-6796-3047-B420-2EE3E5F745FD}"/>
              </a:ext>
            </a:extLst>
          </p:cNvPr>
          <p:cNvPicPr>
            <a:picLocks noChangeAspect="1"/>
          </p:cNvPicPr>
          <p:nvPr/>
        </p:nvPicPr>
        <p:blipFill>
          <a:blip r:embed="rId12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43034" y="36586893"/>
            <a:ext cx="2277393" cy="2000321"/>
          </a:xfrm>
          <a:prstGeom prst="rect">
            <a:avLst/>
          </a:prstGeom>
        </p:spPr>
      </p:pic>
      <p:pic>
        <p:nvPicPr>
          <p:cNvPr id="578" name="Picture 577">
            <a:extLst>
              <a:ext uri="{FF2B5EF4-FFF2-40B4-BE49-F238E27FC236}">
                <a16:creationId xmlns:a16="http://schemas.microsoft.com/office/drawing/2014/main" id="{0552C659-77E8-D344-A77E-A9A2AFD70C29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15355527" y="36389988"/>
            <a:ext cx="2255020" cy="2255020"/>
          </a:xfrm>
          <a:prstGeom prst="rect">
            <a:avLst/>
          </a:prstGeom>
        </p:spPr>
      </p:pic>
      <p:pic>
        <p:nvPicPr>
          <p:cNvPr id="579" name="Picture 578">
            <a:extLst>
              <a:ext uri="{FF2B5EF4-FFF2-40B4-BE49-F238E27FC236}">
                <a16:creationId xmlns:a16="http://schemas.microsoft.com/office/drawing/2014/main" id="{49EBD72C-185D-6846-9DC4-6F22475FE54F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7895374" y="37819624"/>
            <a:ext cx="4417874" cy="880056"/>
          </a:xfrm>
          <a:prstGeom prst="rect">
            <a:avLst/>
          </a:prstGeom>
        </p:spPr>
      </p:pic>
      <p:pic>
        <p:nvPicPr>
          <p:cNvPr id="581" name="Picture 580">
            <a:extLst>
              <a:ext uri="{FF2B5EF4-FFF2-40B4-BE49-F238E27FC236}">
                <a16:creationId xmlns:a16="http://schemas.microsoft.com/office/drawing/2014/main" id="{13B6BEFA-9D48-EB4A-AA21-987654090649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28644836" y="36371073"/>
            <a:ext cx="2960496" cy="2086255"/>
          </a:xfrm>
          <a:prstGeom prst="rect">
            <a:avLst/>
          </a:prstGeom>
        </p:spPr>
      </p:pic>
      <p:sp>
        <p:nvSpPr>
          <p:cNvPr id="582" name="TextBox 581">
            <a:extLst>
              <a:ext uri="{FF2B5EF4-FFF2-40B4-BE49-F238E27FC236}">
                <a16:creationId xmlns:a16="http://schemas.microsoft.com/office/drawing/2014/main" id="{8E5CBF65-07B3-564C-B9A8-E3B09AC3BAEA}"/>
              </a:ext>
            </a:extLst>
          </p:cNvPr>
          <p:cNvSpPr txBox="1"/>
          <p:nvPr/>
        </p:nvSpPr>
        <p:spPr>
          <a:xfrm>
            <a:off x="541988" y="36832888"/>
            <a:ext cx="42452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4800" dirty="0">
                <a:solidFill>
                  <a:srgbClr val="D1E5F0"/>
                </a:solidFill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My Digital </a:t>
            </a:r>
          </a:p>
          <a:p>
            <a:pPr algn="r"/>
            <a:r>
              <a:rPr lang="en-US" sz="4800" dirty="0">
                <a:solidFill>
                  <a:srgbClr val="D1E5F0"/>
                </a:solidFill>
                <a:latin typeface="Avenir Medium" panose="02000503020000020003" pitchFamily="2" charset="0"/>
                <a:ea typeface="Verdana" panose="020B0604030504040204" pitchFamily="34" charset="0"/>
                <a:cs typeface="Times New Roman" panose="02020603050405020304" pitchFamily="18" charset="0"/>
              </a:rPr>
              <a:t>Lab Notebook</a:t>
            </a:r>
          </a:p>
        </p:txBody>
      </p:sp>
      <p:grpSp>
        <p:nvGrpSpPr>
          <p:cNvPr id="583" name="Group 582">
            <a:extLst>
              <a:ext uri="{FF2B5EF4-FFF2-40B4-BE49-F238E27FC236}">
                <a16:creationId xmlns:a16="http://schemas.microsoft.com/office/drawing/2014/main" id="{A4DB701E-7B17-5844-92AA-41DE951A05FA}"/>
              </a:ext>
            </a:extLst>
          </p:cNvPr>
          <p:cNvGrpSpPr/>
          <p:nvPr/>
        </p:nvGrpSpPr>
        <p:grpSpPr>
          <a:xfrm>
            <a:off x="5122098" y="37048266"/>
            <a:ext cx="1385764" cy="1357593"/>
            <a:chOff x="9976284" y="36908510"/>
            <a:chExt cx="2277841" cy="2231535"/>
          </a:xfrm>
        </p:grpSpPr>
        <p:sp>
          <p:nvSpPr>
            <p:cNvPr id="584" name="Rectangle 583">
              <a:extLst>
                <a:ext uri="{FF2B5EF4-FFF2-40B4-BE49-F238E27FC236}">
                  <a16:creationId xmlns:a16="http://schemas.microsoft.com/office/drawing/2014/main" id="{AEB7E53D-4BB6-BF4A-B52F-B52413199167}"/>
                </a:ext>
              </a:extLst>
            </p:cNvPr>
            <p:cNvSpPr/>
            <p:nvPr/>
          </p:nvSpPr>
          <p:spPr>
            <a:xfrm>
              <a:off x="9976284" y="36908510"/>
              <a:ext cx="2277841" cy="2231535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85" name="Graphic 11">
              <a:extLst>
                <a:ext uri="{FF2B5EF4-FFF2-40B4-BE49-F238E27FC236}">
                  <a16:creationId xmlns:a16="http://schemas.microsoft.com/office/drawing/2014/main" id="{3409A4CB-EEAD-A846-B702-021152F832EF}"/>
                </a:ext>
              </a:extLst>
            </p:cNvPr>
            <p:cNvPicPr>
              <a:picLocks noChangeAspect="1"/>
            </p:cNvPicPr>
            <p:nvPr/>
          </p:nvPicPr>
          <p:blipFill>
            <a:blip r:embed="rId1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0079797" y="36994358"/>
              <a:ext cx="2058227" cy="2058227"/>
            </a:xfrm>
            <a:prstGeom prst="rect">
              <a:avLst/>
            </a:prstGeom>
          </p:spPr>
        </p:pic>
      </p:grpSp>
      <p:pic>
        <p:nvPicPr>
          <p:cNvPr id="587" name="Picture 586">
            <a:extLst>
              <a:ext uri="{FF2B5EF4-FFF2-40B4-BE49-F238E27FC236}">
                <a16:creationId xmlns:a16="http://schemas.microsoft.com/office/drawing/2014/main" id="{2AE187D2-95F9-8E43-B7F3-366E859860A7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7911695" y="36338043"/>
            <a:ext cx="4417875" cy="1325363"/>
          </a:xfrm>
          <a:prstGeom prst="rect">
            <a:avLst/>
          </a:prstGeom>
        </p:spPr>
      </p:pic>
      <p:pic>
        <p:nvPicPr>
          <p:cNvPr id="591" name="Picture 590">
            <a:extLst>
              <a:ext uri="{FF2B5EF4-FFF2-40B4-BE49-F238E27FC236}">
                <a16:creationId xmlns:a16="http://schemas.microsoft.com/office/drawing/2014/main" id="{AFF19FB5-CD1C-104F-8512-C672AB1DB20B}"/>
              </a:ext>
            </a:extLst>
          </p:cNvPr>
          <p:cNvPicPr>
            <a:picLocks noChangeAspect="1"/>
          </p:cNvPicPr>
          <p:nvPr/>
        </p:nvPicPr>
        <p:blipFill>
          <a:blip r:embed="rId18"/>
          <a:stretch>
            <a:fillRect/>
          </a:stretch>
        </p:blipFill>
        <p:spPr>
          <a:xfrm>
            <a:off x="22590474" y="36267407"/>
            <a:ext cx="2458175" cy="2461453"/>
          </a:xfrm>
          <a:prstGeom prst="rect">
            <a:avLst/>
          </a:prstGeom>
        </p:spPr>
      </p:pic>
      <p:pic>
        <p:nvPicPr>
          <p:cNvPr id="592" name="Picture 591">
            <a:extLst>
              <a:ext uri="{FF2B5EF4-FFF2-40B4-BE49-F238E27FC236}">
                <a16:creationId xmlns:a16="http://schemas.microsoft.com/office/drawing/2014/main" id="{1674FF52-76EA-3F44-8E39-2B9CF395143F}"/>
              </a:ext>
            </a:extLst>
          </p:cNvPr>
          <p:cNvPicPr>
            <a:picLocks noChangeAspect="1"/>
          </p:cNvPicPr>
          <p:nvPr/>
        </p:nvPicPr>
        <p:blipFill>
          <a:blip r:embed="rId19"/>
          <a:stretch>
            <a:fillRect/>
          </a:stretch>
        </p:blipFill>
        <p:spPr>
          <a:xfrm>
            <a:off x="25395789" y="36727896"/>
            <a:ext cx="2776866" cy="15601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81974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291</TotalTime>
  <Words>321</Words>
  <Application>Microsoft Macintosh PowerPoint</Application>
  <PresentationFormat>Custom</PresentationFormat>
  <Paragraphs>130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9" baseType="lpstr">
      <vt:lpstr>Arial Unicode MS</vt:lpstr>
      <vt:lpstr>Arial</vt:lpstr>
      <vt:lpstr>Avenir Medium</vt:lpstr>
      <vt:lpstr>Calibri</vt:lpstr>
      <vt:lpstr>Calibri Light</vt:lpstr>
      <vt:lpstr>Lato</vt:lpstr>
      <vt:lpstr>Lato Black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Mike Morrison</dc:creator>
  <cp:lastModifiedBy>Laura H Spencer</cp:lastModifiedBy>
  <cp:revision>37</cp:revision>
  <cp:lastPrinted>2019-10-22T07:13:10Z</cp:lastPrinted>
  <dcterms:created xsi:type="dcterms:W3CDTF">2019-04-03T04:48:47Z</dcterms:created>
  <dcterms:modified xsi:type="dcterms:W3CDTF">2019-10-22T07:31:25Z</dcterms:modified>
</cp:coreProperties>
</file>